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0" r:id="rId3"/>
    <p:sldId id="277" r:id="rId4"/>
    <p:sldId id="278" r:id="rId5"/>
    <p:sldId id="279" r:id="rId6"/>
    <p:sldId id="280" r:id="rId7"/>
    <p:sldId id="281" r:id="rId8"/>
    <p:sldId id="257" r:id="rId9"/>
    <p:sldId id="267" r:id="rId10"/>
    <p:sldId id="258" r:id="rId11"/>
    <p:sldId id="259" r:id="rId12"/>
    <p:sldId id="271" r:id="rId13"/>
    <p:sldId id="260" r:id="rId14"/>
    <p:sldId id="268" r:id="rId15"/>
    <p:sldId id="262" r:id="rId16"/>
    <p:sldId id="272" r:id="rId17"/>
    <p:sldId id="273" r:id="rId18"/>
    <p:sldId id="263" r:id="rId19"/>
    <p:sldId id="274" r:id="rId20"/>
    <p:sldId id="275" r:id="rId21"/>
    <p:sldId id="264" r:id="rId22"/>
    <p:sldId id="265" r:id="rId23"/>
    <p:sldId id="286" r:id="rId24"/>
    <p:sldId id="282" r:id="rId25"/>
    <p:sldId id="283" r:id="rId26"/>
    <p:sldId id="284" r:id="rId27"/>
    <p:sldId id="285" r:id="rId28"/>
    <p:sldId id="287" r:id="rId29"/>
    <p:sldId id="276" r:id="rId30"/>
    <p:sldId id="269"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392"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5F44F2-D5AE-4EBC-B9BB-C9F4D603217F}" type="doc">
      <dgm:prSet loTypeId="urn:microsoft.com/office/officeart/2005/8/layout/hierarchy4" loCatId="list" qsTypeId="urn:microsoft.com/office/officeart/2005/8/quickstyle/simple1" qsCatId="simple" csTypeId="urn:microsoft.com/office/officeart/2005/8/colors/accent2_2" csCatId="accent2" phldr="1"/>
      <dgm:spPr/>
      <dgm:t>
        <a:bodyPr/>
        <a:lstStyle/>
        <a:p>
          <a:endParaRPr lang="en-US"/>
        </a:p>
      </dgm:t>
    </dgm:pt>
    <dgm:pt modelId="{CF37D360-F499-4DAD-840A-A33F6A9D4E0A}">
      <dgm:prSet custT="1">
        <dgm:style>
          <a:lnRef idx="2">
            <a:schemeClr val="accent3"/>
          </a:lnRef>
          <a:fillRef idx="1">
            <a:schemeClr val="lt1"/>
          </a:fillRef>
          <a:effectRef idx="0">
            <a:schemeClr val="accent3"/>
          </a:effectRef>
          <a:fontRef idx="minor">
            <a:schemeClr val="dk1"/>
          </a:fontRef>
        </dgm:style>
      </dgm:prSet>
      <dgm:spPr>
        <a:ln>
          <a:solidFill>
            <a:schemeClr val="accent1">
              <a:lumMod val="40000"/>
              <a:lumOff val="60000"/>
            </a:schemeClr>
          </a:solidFill>
        </a:ln>
      </dgm:spPr>
      <dgm:t>
        <a:bodyPr/>
        <a:lstStyle/>
        <a:p>
          <a:pPr rtl="0"/>
          <a:r>
            <a:rPr lang="en-US" sz="4800" b="1" dirty="0" smtClean="0">
              <a:solidFill>
                <a:schemeClr val="accent1">
                  <a:lumMod val="75000"/>
                </a:schemeClr>
              </a:solidFill>
              <a:latin typeface="Times New Roman" pitchFamily="18" charset="0"/>
              <a:cs typeface="Times New Roman" pitchFamily="18" charset="0"/>
            </a:rPr>
            <a:t>Biopolymer Nanoparticles  </a:t>
          </a:r>
          <a:endParaRPr lang="en-US" sz="4800" b="1" dirty="0" smtClean="0">
            <a:solidFill>
              <a:schemeClr val="accent1">
                <a:lumMod val="75000"/>
              </a:schemeClr>
            </a:solidFill>
            <a:latin typeface="Times New Roman" pitchFamily="18" charset="0"/>
            <a:cs typeface="Times New Roman" pitchFamily="18" charset="0"/>
          </a:endParaRPr>
        </a:p>
        <a:p>
          <a:pPr rtl="0"/>
          <a:r>
            <a:rPr lang="en-US" sz="4800" b="1" dirty="0" smtClean="0">
              <a:solidFill>
                <a:schemeClr val="accent1">
                  <a:lumMod val="75000"/>
                </a:schemeClr>
              </a:solidFill>
              <a:latin typeface="Times New Roman" pitchFamily="18" charset="0"/>
              <a:cs typeface="Times New Roman" pitchFamily="18" charset="0"/>
            </a:rPr>
            <a:t>(food science)</a:t>
          </a:r>
          <a:r>
            <a:rPr lang="en-US" sz="4800" b="1" dirty="0" smtClean="0">
              <a:latin typeface="Times New Roman" pitchFamily="18" charset="0"/>
              <a:cs typeface="Times New Roman" pitchFamily="18" charset="0"/>
            </a:rPr>
            <a:t/>
          </a:r>
          <a:br>
            <a:rPr lang="en-US" sz="4800" b="1" dirty="0" smtClean="0">
              <a:latin typeface="Times New Roman" pitchFamily="18" charset="0"/>
              <a:cs typeface="Times New Roman" pitchFamily="18" charset="0"/>
            </a:rPr>
          </a:br>
          <a:endParaRPr lang="en-US" sz="4800" b="1" dirty="0">
            <a:latin typeface="Times New Roman" pitchFamily="18" charset="0"/>
            <a:cs typeface="Times New Roman" pitchFamily="18" charset="0"/>
          </a:endParaRPr>
        </a:p>
      </dgm:t>
    </dgm:pt>
    <dgm:pt modelId="{AF76D326-5E69-4AF2-8B1F-413E842F0913}" type="parTrans" cxnId="{6BF7BA25-4D65-474B-BB11-50BEEE645349}">
      <dgm:prSet/>
      <dgm:spPr/>
      <dgm:t>
        <a:bodyPr/>
        <a:lstStyle/>
        <a:p>
          <a:endParaRPr lang="en-US"/>
        </a:p>
      </dgm:t>
    </dgm:pt>
    <dgm:pt modelId="{DB0A3981-D081-4339-BFDF-A0909A2C056C}" type="sibTrans" cxnId="{6BF7BA25-4D65-474B-BB11-50BEEE645349}">
      <dgm:prSet/>
      <dgm:spPr/>
      <dgm:t>
        <a:bodyPr/>
        <a:lstStyle/>
        <a:p>
          <a:endParaRPr lang="en-US"/>
        </a:p>
      </dgm:t>
    </dgm:pt>
    <dgm:pt modelId="{918BA2D8-1D59-4DDF-8531-038CD11577F1}" type="pres">
      <dgm:prSet presAssocID="{595F44F2-D5AE-4EBC-B9BB-C9F4D603217F}" presName="Name0" presStyleCnt="0">
        <dgm:presLayoutVars>
          <dgm:chPref val="1"/>
          <dgm:dir/>
          <dgm:animOne val="branch"/>
          <dgm:animLvl val="lvl"/>
          <dgm:resizeHandles/>
        </dgm:presLayoutVars>
      </dgm:prSet>
      <dgm:spPr/>
      <dgm:t>
        <a:bodyPr/>
        <a:lstStyle/>
        <a:p>
          <a:endParaRPr lang="en-US"/>
        </a:p>
      </dgm:t>
    </dgm:pt>
    <dgm:pt modelId="{BA099771-2FA0-4255-A663-D234B9AAFCF2}" type="pres">
      <dgm:prSet presAssocID="{CF37D360-F499-4DAD-840A-A33F6A9D4E0A}" presName="vertOne" presStyleCnt="0"/>
      <dgm:spPr/>
    </dgm:pt>
    <dgm:pt modelId="{ADB3307F-42C6-42E8-9E60-F9BAC3C1725C}" type="pres">
      <dgm:prSet presAssocID="{CF37D360-F499-4DAD-840A-A33F6A9D4E0A}" presName="txOne" presStyleLbl="node0" presStyleIdx="0" presStyleCnt="1">
        <dgm:presLayoutVars>
          <dgm:chPref val="3"/>
        </dgm:presLayoutVars>
      </dgm:prSet>
      <dgm:spPr/>
      <dgm:t>
        <a:bodyPr/>
        <a:lstStyle/>
        <a:p>
          <a:endParaRPr lang="en-US"/>
        </a:p>
      </dgm:t>
    </dgm:pt>
    <dgm:pt modelId="{4B04617A-619A-4C95-846F-20875D1DFDF3}" type="pres">
      <dgm:prSet presAssocID="{CF37D360-F499-4DAD-840A-A33F6A9D4E0A}" presName="horzOne" presStyleCnt="0"/>
      <dgm:spPr/>
    </dgm:pt>
  </dgm:ptLst>
  <dgm:cxnLst>
    <dgm:cxn modelId="{4E9D0C71-1A9F-4B24-B5A5-1B09345C6392}" type="presOf" srcId="{CF37D360-F499-4DAD-840A-A33F6A9D4E0A}" destId="{ADB3307F-42C6-42E8-9E60-F9BAC3C1725C}" srcOrd="0" destOrd="0" presId="urn:microsoft.com/office/officeart/2005/8/layout/hierarchy4"/>
    <dgm:cxn modelId="{6BF7BA25-4D65-474B-BB11-50BEEE645349}" srcId="{595F44F2-D5AE-4EBC-B9BB-C9F4D603217F}" destId="{CF37D360-F499-4DAD-840A-A33F6A9D4E0A}" srcOrd="0" destOrd="0" parTransId="{AF76D326-5E69-4AF2-8B1F-413E842F0913}" sibTransId="{DB0A3981-D081-4339-BFDF-A0909A2C056C}"/>
    <dgm:cxn modelId="{911835C1-A9CB-45F8-8C34-789D010D9992}" type="presOf" srcId="{595F44F2-D5AE-4EBC-B9BB-C9F4D603217F}" destId="{918BA2D8-1D59-4DDF-8531-038CD11577F1}" srcOrd="0" destOrd="0" presId="urn:microsoft.com/office/officeart/2005/8/layout/hierarchy4"/>
    <dgm:cxn modelId="{EACE68C8-5B72-474F-AD3B-72F8B853B745}" type="presParOf" srcId="{918BA2D8-1D59-4DDF-8531-038CD11577F1}" destId="{BA099771-2FA0-4255-A663-D234B9AAFCF2}" srcOrd="0" destOrd="0" presId="urn:microsoft.com/office/officeart/2005/8/layout/hierarchy4"/>
    <dgm:cxn modelId="{CF61D22A-09C3-4941-BDAA-9AD7B18DE355}" type="presParOf" srcId="{BA099771-2FA0-4255-A663-D234B9AAFCF2}" destId="{ADB3307F-42C6-42E8-9E60-F9BAC3C1725C}" srcOrd="0" destOrd="0" presId="urn:microsoft.com/office/officeart/2005/8/layout/hierarchy4"/>
    <dgm:cxn modelId="{EACF06C1-6F61-4A73-B2BD-229CD8654CE2}" type="presParOf" srcId="{BA099771-2FA0-4255-A663-D234B9AAFCF2}" destId="{4B04617A-619A-4C95-846F-20875D1DFDF3}" srcOrd="1" destOrd="0" presId="urn:microsoft.com/office/officeart/2005/8/layout/hierarchy4"/>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A8D344-704C-4CA4-ABD9-51E20959F9A5}" type="datetimeFigureOut">
              <a:rPr lang="en-US" smtClean="0"/>
              <a:pPr/>
              <a:t>12/13/2016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9A3F952-FDAF-410B-B10A-53C45729C70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A8D344-704C-4CA4-ABD9-51E20959F9A5}" type="datetimeFigureOut">
              <a:rPr lang="en-US" smtClean="0"/>
              <a:pPr/>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3F952-FDAF-410B-B10A-53C45729C70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A8D344-704C-4CA4-ABD9-51E20959F9A5}" type="datetimeFigureOut">
              <a:rPr lang="en-US" smtClean="0"/>
              <a:pPr/>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A3F952-FDAF-410B-B10A-53C45729C70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A8D344-704C-4CA4-ABD9-51E20959F9A5}" type="datetimeFigureOut">
              <a:rPr lang="en-US" smtClean="0"/>
              <a:pPr/>
              <a:t>12/13/2016</a:t>
            </a:fld>
            <a:endParaRPr lang="en-US"/>
          </a:p>
        </p:txBody>
      </p:sp>
      <p:sp>
        <p:nvSpPr>
          <p:cNvPr id="9" name="Slide Number Placeholder 8"/>
          <p:cNvSpPr>
            <a:spLocks noGrp="1"/>
          </p:cNvSpPr>
          <p:nvPr>
            <p:ph type="sldNum" sz="quarter" idx="15"/>
          </p:nvPr>
        </p:nvSpPr>
        <p:spPr/>
        <p:txBody>
          <a:bodyPr rtlCol="0"/>
          <a:lstStyle/>
          <a:p>
            <a:fld id="{A9A3F952-FDAF-410B-B10A-53C45729C702}"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A8D344-704C-4CA4-ABD9-51E20959F9A5}" type="datetimeFigureOut">
              <a:rPr lang="en-US" smtClean="0"/>
              <a:pPr/>
              <a:t>12/13/2016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9A3F952-FDAF-410B-B10A-53C45729C70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A8D344-704C-4CA4-ABD9-51E20959F9A5}" type="datetimeFigureOut">
              <a:rPr lang="en-US" smtClean="0"/>
              <a:pPr/>
              <a:t>12/13/2016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A3F952-FDAF-410B-B10A-53C45729C702}"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A8D344-704C-4CA4-ABD9-51E20959F9A5}" type="datetimeFigureOut">
              <a:rPr lang="en-US" smtClean="0"/>
              <a:pPr/>
              <a:t>12/13/2016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A3F952-FDAF-410B-B10A-53C45729C702}"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A8D344-704C-4CA4-ABD9-51E20959F9A5}" type="datetimeFigureOut">
              <a:rPr lang="en-US" smtClean="0"/>
              <a:pPr/>
              <a:t>12/13/2016</a:t>
            </a:fld>
            <a:endParaRPr lang="en-US"/>
          </a:p>
        </p:txBody>
      </p:sp>
      <p:sp>
        <p:nvSpPr>
          <p:cNvPr id="7" name="Slide Number Placeholder 6"/>
          <p:cNvSpPr>
            <a:spLocks noGrp="1"/>
          </p:cNvSpPr>
          <p:nvPr>
            <p:ph type="sldNum" sz="quarter" idx="11"/>
          </p:nvPr>
        </p:nvSpPr>
        <p:spPr/>
        <p:txBody>
          <a:bodyPr rtlCol="0"/>
          <a:lstStyle/>
          <a:p>
            <a:fld id="{A9A3F952-FDAF-410B-B10A-53C45729C702}"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A8D344-704C-4CA4-ABD9-51E20959F9A5}" type="datetimeFigureOut">
              <a:rPr lang="en-US" smtClean="0"/>
              <a:pPr/>
              <a:t>12/13/2016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A3F952-FDAF-410B-B10A-53C45729C70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1"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A8D344-704C-4CA4-ABD9-51E20959F9A5}" type="datetimeFigureOut">
              <a:rPr lang="en-US" smtClean="0"/>
              <a:pPr/>
              <a:t>12/13/2016</a:t>
            </a:fld>
            <a:endParaRPr lang="en-US"/>
          </a:p>
        </p:txBody>
      </p:sp>
      <p:sp>
        <p:nvSpPr>
          <p:cNvPr id="22" name="Slide Number Placeholder 21"/>
          <p:cNvSpPr>
            <a:spLocks noGrp="1"/>
          </p:cNvSpPr>
          <p:nvPr>
            <p:ph type="sldNum" sz="quarter" idx="15"/>
          </p:nvPr>
        </p:nvSpPr>
        <p:spPr/>
        <p:txBody>
          <a:bodyPr rtlCol="0"/>
          <a:lstStyle/>
          <a:p>
            <a:fld id="{A9A3F952-FDAF-410B-B10A-53C45729C702}"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9"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A8D344-704C-4CA4-ABD9-51E20959F9A5}" type="datetimeFigureOut">
              <a:rPr lang="en-US" smtClean="0"/>
              <a:pPr/>
              <a:t>12/13/2016</a:t>
            </a:fld>
            <a:endParaRPr lang="en-US"/>
          </a:p>
        </p:txBody>
      </p:sp>
      <p:sp>
        <p:nvSpPr>
          <p:cNvPr id="18" name="Slide Number Placeholder 17"/>
          <p:cNvSpPr>
            <a:spLocks noGrp="1"/>
          </p:cNvSpPr>
          <p:nvPr>
            <p:ph type="sldNum" sz="quarter" idx="11"/>
          </p:nvPr>
        </p:nvSpPr>
        <p:spPr/>
        <p:txBody>
          <a:bodyPr rtlCol="0"/>
          <a:lstStyle/>
          <a:p>
            <a:fld id="{A9A3F952-FDAF-410B-B10A-53C45729C702}"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A8D344-704C-4CA4-ABD9-51E20959F9A5}" type="datetimeFigureOut">
              <a:rPr lang="en-US" smtClean="0"/>
              <a:pPr/>
              <a:t>12/13/2016</a:t>
            </a:fld>
            <a:endParaRPr lang="en-US"/>
          </a:p>
        </p:txBody>
      </p:sp>
      <p:sp>
        <p:nvSpPr>
          <p:cNvPr id="3" name="Footer Placeholder 2"/>
          <p:cNvSpPr>
            <a:spLocks noGrp="1"/>
          </p:cNvSpPr>
          <p:nvPr>
            <p:ph type="ftr" sz="quarter" idx="3"/>
          </p:nvPr>
        </p:nvSpPr>
        <p:spPr>
          <a:xfrm rot="5400000">
            <a:off x="6990187"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9A3F952-FDAF-410B-B10A-53C45729C70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researchgate.net/publication/306123590_Application_of_surrogate_parameters_in_characteristic_UV-Vis_absorption_bands_for_rapid_analysis_of_water_contaminants?ev=srch_pub" TargetMode="External"/><Relationship Id="rId2" Type="http://schemas.openxmlformats.org/officeDocument/2006/relationships/hyperlink" Target="https://www.researchgate.net/publication/264786111_Application_of_UV-VIS_absorption_spectroscopy_to_monitoring_changes_in_virgin_olive_oil_during_storage?ev=srch_pub" TargetMode="External"/><Relationship Id="rId1" Type="http://schemas.openxmlformats.org/officeDocument/2006/relationships/slideLayout" Target="../slideLayouts/slideLayout2.xml"/><Relationship Id="rId5" Type="http://schemas.openxmlformats.org/officeDocument/2006/relationships/hyperlink" Target="https://www.researchgate.net/publication/301901422_UV-Vis_spectroscopy_of_tyrosine_side-groups_in_studies_of_protein_structure_Part_2_selected_applications?ev=srch_pub" TargetMode="External"/><Relationship Id="rId4" Type="http://schemas.openxmlformats.org/officeDocument/2006/relationships/hyperlink" Target="https://www.researchgate.net/publication/303358906_Performance_Enhanced_UVvis_Spectroscopic_Microfluidic_Sensor_for_Ascorbic_Acid_Quantification_in_Human_Blood?ev=srch_pub"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researchgate.net/publication/294423781_Molecular_structure_and_UV-Vis_spectral_analysis_of_new_synthesized_azo_dyes_for_application_in_polarizing_films?ev=srch_pub" TargetMode="External"/><Relationship Id="rId2" Type="http://schemas.openxmlformats.org/officeDocument/2006/relationships/hyperlink" Target="https://www.researchgate.net/publication/301578936_Green_synthesis_of_magnetic_iron_nanoparticles_coated_by_olive_oil_and_verifying_its_efficiency_in_extraction_of_nickel_from_environmental_samples_via_UV-Vis_spectrophotometry?ev=srch_pub" TargetMode="External"/><Relationship Id="rId1" Type="http://schemas.openxmlformats.org/officeDocument/2006/relationships/slideLayout" Target="../slideLayouts/slideLayout2.xml"/><Relationship Id="rId5" Type="http://schemas.openxmlformats.org/officeDocument/2006/relationships/hyperlink" Target="https://www.researchgate.net/publication/277709834_LINEARIZATION_OF_THE_BRADFORD_PROTEIN_ASSAY_TO_APPLICATION_IN_COW_MILK_PROTEINS_QUANTIFICATION_BY_UV-Vis_SPECTROPHOTOMETRY_METHOD?ev=srch_pub" TargetMode="External"/><Relationship Id="rId4" Type="http://schemas.openxmlformats.org/officeDocument/2006/relationships/hyperlink" Target="https://www.researchgate.net/publication/279230378_Advanced_lipid_systems_containing_b-carotene_Stability_under_UV-vis_radiation_and_application_on_porcine_skin_in_vitro?ev=srch_pub"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researchgate.net/publication/266080260_Validation_of_an_Ultraviolet-visible_UV-Vis_technique_for_the_quantitative_determination_of_curcumin_in_polyL-lactic_acid_nanoparticles?ev=srch_pub" TargetMode="External"/><Relationship Id="rId2" Type="http://schemas.openxmlformats.org/officeDocument/2006/relationships/hyperlink" Target="https://www.researchgate.net/publication/275100380_Coating_of_gold_nanoparticles_for_medical_application_UV-VIS?ev=srch_pub" TargetMode="External"/><Relationship Id="rId1" Type="http://schemas.openxmlformats.org/officeDocument/2006/relationships/slideLayout" Target="../slideLayouts/slideLayout2.xml"/><Relationship Id="rId4" Type="http://schemas.openxmlformats.org/officeDocument/2006/relationships/hyperlink" Target="https://www.researchgate.net/publication/256982197_Water_Quality_Analysis_by_UV-Vis_Spectroscopy_A_Review_of_Methodology_and_Application?ev=srch_pub"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www.uvitron.com/Applications.html" TargetMode="External"/><Relationship Id="rId2" Type="http://schemas.openxmlformats.org/officeDocument/2006/relationships/hyperlink" Target="http://www.chem.agilent.com/Library/applications/uv31.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nvGraphicFramePr>
        <p:xfrm>
          <a:off x="1295400" y="228600"/>
          <a:ext cx="7391400" cy="2667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ubtitle 2"/>
          <p:cNvSpPr>
            <a:spLocks noGrp="1"/>
          </p:cNvSpPr>
          <p:nvPr>
            <p:ph type="subTitle" idx="1"/>
          </p:nvPr>
        </p:nvSpPr>
        <p:spPr>
          <a:xfrm>
            <a:off x="5029200" y="3276600"/>
            <a:ext cx="3429000" cy="1752600"/>
          </a:xfrm>
        </p:spPr>
        <p:txBody>
          <a:bodyPr>
            <a:noAutofit/>
          </a:bodyPr>
          <a:lstStyle/>
          <a:p>
            <a:pPr algn="ctr"/>
            <a:r>
              <a:rPr lang="en-US" sz="2000" b="1" dirty="0" smtClean="0">
                <a:solidFill>
                  <a:srgbClr val="002060"/>
                </a:solidFill>
                <a:latin typeface="Times New Roman" pitchFamily="18" charset="0"/>
                <a:cs typeface="Times New Roman" pitchFamily="18" charset="0"/>
              </a:rPr>
              <a:t>   Submitted by:</a:t>
            </a:r>
          </a:p>
          <a:p>
            <a:pPr algn="ctr"/>
            <a:r>
              <a:rPr lang="en-US" sz="2000" b="0" dirty="0" smtClean="0">
                <a:solidFill>
                  <a:srgbClr val="002060"/>
                </a:solidFill>
                <a:latin typeface="Times New Roman" pitchFamily="18" charset="0"/>
                <a:cs typeface="Times New Roman" pitchFamily="18" charset="0"/>
              </a:rPr>
              <a:t>    </a:t>
            </a:r>
            <a:r>
              <a:rPr lang="en-US" sz="2000" b="0" i="1" dirty="0" smtClean="0">
                <a:solidFill>
                  <a:srgbClr val="002060"/>
                </a:solidFill>
                <a:latin typeface="Times New Roman" pitchFamily="18" charset="0"/>
                <a:cs typeface="Times New Roman" pitchFamily="18" charset="0"/>
              </a:rPr>
              <a:t>Mohamed said </a:t>
            </a:r>
          </a:p>
          <a:p>
            <a:pPr algn="ctr"/>
            <a:r>
              <a:rPr lang="en-US" sz="2000" b="0" i="1" dirty="0" smtClean="0">
                <a:solidFill>
                  <a:srgbClr val="002060"/>
                </a:solidFill>
                <a:latin typeface="Times New Roman" pitchFamily="18" charset="0"/>
                <a:cs typeface="Times New Roman" pitchFamily="18" charset="0"/>
              </a:rPr>
              <a:t>Ph.D. student</a:t>
            </a:r>
          </a:p>
          <a:p>
            <a:pPr algn="ctr"/>
            <a:endParaRPr lang="en-US" sz="2000" b="0" i="1" dirty="0">
              <a:solidFill>
                <a:srgbClr val="002060"/>
              </a:solidFill>
              <a:latin typeface="Times New Roman" pitchFamily="18" charset="0"/>
              <a:cs typeface="Times New Roman" pitchFamily="18" charset="0"/>
            </a:endParaRPr>
          </a:p>
        </p:txBody>
      </p:sp>
      <p:sp>
        <p:nvSpPr>
          <p:cNvPr id="5" name="Subtitle 2"/>
          <p:cNvSpPr txBox="1">
            <a:spLocks/>
          </p:cNvSpPr>
          <p:nvPr/>
        </p:nvSpPr>
        <p:spPr>
          <a:xfrm>
            <a:off x="1905000" y="3276600"/>
            <a:ext cx="3429000" cy="1371600"/>
          </a:xfrm>
          <a:prstGeom prst="rect">
            <a:avLst/>
          </a:prstGeom>
        </p:spPr>
        <p:txBody>
          <a:bodyPr vert="horz" lIns="91440" tIns="45720" rIns="91440" bIns="45720" rtlCol="0">
            <a:normAutofit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1" i="0" u="none" strike="noStrike" kern="1200" cap="none" spc="0" normalizeH="0" baseline="0" noProof="0" dirty="0" smtClean="0">
                <a:ln>
                  <a:noFill/>
                </a:ln>
                <a:solidFill>
                  <a:srgbClr val="002060"/>
                </a:solidFill>
                <a:effectLst/>
                <a:uLnTx/>
                <a:uFillTx/>
                <a:latin typeface="Times New Roman" pitchFamily="18" charset="0"/>
                <a:cs typeface="Times New Roman" pitchFamily="18" charset="0"/>
              </a:rPr>
              <a:t>Submitted to:</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2000" i="1" dirty="0" smtClean="0">
                <a:solidFill>
                  <a:srgbClr val="002060"/>
                </a:solidFill>
                <a:latin typeface="Times New Roman" pitchFamily="18" charset="0"/>
                <a:cs typeface="Times New Roman" pitchFamily="18" charset="0"/>
              </a:rPr>
              <a:t>Prof. Dr. </a:t>
            </a:r>
            <a:r>
              <a:rPr lang="en-US" sz="2000" i="1" dirty="0" smtClean="0">
                <a:solidFill>
                  <a:srgbClr val="002060"/>
                </a:solidFill>
                <a:latin typeface="Times New Roman" pitchFamily="18" charset="0"/>
                <a:cs typeface="Times New Roman" pitchFamily="18" charset="0"/>
              </a:rPr>
              <a:t>Bin Li</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2000" i="1" dirty="0" smtClean="0">
                <a:solidFill>
                  <a:srgbClr val="002060"/>
                </a:solidFill>
                <a:latin typeface="Times New Roman" pitchFamily="18" charset="0"/>
                <a:cs typeface="Times New Roman" pitchFamily="18" charset="0"/>
              </a:rPr>
              <a:t>Dean of  College (Food science and Technology). </a:t>
            </a:r>
            <a:r>
              <a:rPr lang="en-US" sz="2000" i="1" dirty="0" smtClean="0">
                <a:solidFill>
                  <a:srgbClr val="002060"/>
                </a:solidFill>
                <a:latin typeface="Times New Roman" pitchFamily="18" charset="0"/>
                <a:cs typeface="Times New Roman" pitchFamily="18" charset="0"/>
              </a:rPr>
              <a:t> </a:t>
            </a:r>
            <a:endParaRPr lang="en-US" sz="2000" i="1" dirty="0" smtClean="0">
              <a:solidFill>
                <a:srgbClr val="002060"/>
              </a:solidFill>
              <a:latin typeface="Times New Roman" pitchFamily="18" charset="0"/>
              <a:cs typeface="Times New Roman" pitchFamily="18" charset="0"/>
            </a:endParaRPr>
          </a:p>
        </p:txBody>
      </p:sp>
      <p:sp>
        <p:nvSpPr>
          <p:cNvPr id="6" name="Rectangle 5"/>
          <p:cNvSpPr/>
          <p:nvPr/>
        </p:nvSpPr>
        <p:spPr>
          <a:xfrm>
            <a:off x="381000" y="6096000"/>
            <a:ext cx="8305800" cy="762000"/>
          </a:xfrm>
          <a:prstGeom prst="rect">
            <a:avLst/>
          </a:prstGeom>
          <a:ln>
            <a:solidFill>
              <a:schemeClr val="accent1">
                <a:lumMod val="40000"/>
                <a:lumOff val="60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2800" b="1" dirty="0" smtClean="0">
                <a:solidFill>
                  <a:schemeClr val="tx1">
                    <a:lumMod val="95000"/>
                    <a:lumOff val="5000"/>
                  </a:schemeClr>
                </a:solidFill>
                <a:latin typeface="Times New Roman" pitchFamily="18" charset="0"/>
                <a:cs typeface="Times New Roman" pitchFamily="18" charset="0"/>
              </a:rPr>
              <a:t>Huazhong Agriculture University </a:t>
            </a:r>
          </a:p>
          <a:p>
            <a:pPr algn="ctr"/>
            <a:r>
              <a:rPr lang="en-US" sz="2800" b="1" dirty="0" smtClean="0">
                <a:solidFill>
                  <a:schemeClr val="tx1">
                    <a:lumMod val="95000"/>
                    <a:lumOff val="5000"/>
                  </a:schemeClr>
                </a:solidFill>
                <a:latin typeface="Times New Roman" pitchFamily="18" charset="0"/>
                <a:cs typeface="Times New Roman" pitchFamily="18" charset="0"/>
              </a:rPr>
              <a:t>Department of Food science and technology </a:t>
            </a:r>
            <a:endParaRPr lang="en-US" sz="2800" b="1" dirty="0">
              <a:solidFill>
                <a:schemeClr val="tx1">
                  <a:lumMod val="95000"/>
                  <a:lumOff val="5000"/>
                </a:schemeClr>
              </a:solidFill>
              <a:latin typeface="Times New Roman" pitchFamily="18" charset="0"/>
              <a:cs typeface="Times New Roman" pitchFamily="18" charset="0"/>
            </a:endParaRPr>
          </a:p>
        </p:txBody>
      </p:sp>
      <p:sp>
        <p:nvSpPr>
          <p:cNvPr id="7" name="Rectangle 6"/>
          <p:cNvSpPr/>
          <p:nvPr/>
        </p:nvSpPr>
        <p:spPr>
          <a:xfrm>
            <a:off x="3962400" y="4876800"/>
            <a:ext cx="2667000" cy="369332"/>
          </a:xfrm>
          <a:prstGeom prst="rect">
            <a:avLst/>
          </a:prstGeom>
        </p:spPr>
        <p:txBody>
          <a:bodyPr wrap="square">
            <a:spAutoFit/>
          </a:bodyPr>
          <a:lstStyle/>
          <a:p>
            <a:r>
              <a:rPr lang="en-US" dirty="0" smtClean="0">
                <a:solidFill>
                  <a:schemeClr val="tx1">
                    <a:lumMod val="95000"/>
                    <a:lumOff val="5000"/>
                  </a:schemeClr>
                </a:solidFill>
              </a:rPr>
              <a:t>November 27, 2016</a:t>
            </a:r>
            <a:endParaRPr lang="en-US"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762001"/>
            <a:ext cx="8382000" cy="3657599"/>
          </a:xfrm>
          <a:solidFill>
            <a:schemeClr val="accent4"/>
          </a:solidFill>
        </p:spPr>
        <p:txBody>
          <a:bodyPr>
            <a:normAutofit fontScale="85000" lnSpcReduction="20000"/>
          </a:bodyPr>
          <a:lstStyle/>
          <a:p>
            <a:pPr>
              <a:lnSpc>
                <a:spcPct val="150000"/>
              </a:lnSpc>
              <a:buNone/>
            </a:pPr>
            <a:r>
              <a:rPr lang="en-US" sz="3000" b="1" dirty="0" smtClean="0">
                <a:solidFill>
                  <a:schemeClr val="accent3">
                    <a:lumMod val="40000"/>
                    <a:lumOff val="60000"/>
                  </a:schemeClr>
                </a:solidFill>
                <a:latin typeface="Times New Roman" pitchFamily="18" charset="0"/>
                <a:cs typeface="Times New Roman" pitchFamily="18" charset="0"/>
              </a:rPr>
              <a:t>2.  </a:t>
            </a:r>
            <a:r>
              <a:rPr lang="en-US" sz="3000" b="1" dirty="0" smtClean="0">
                <a:latin typeface="Times New Roman" pitchFamily="18" charset="0"/>
                <a:cs typeface="Times New Roman" pitchFamily="18" charset="0"/>
              </a:rPr>
              <a:t>Structure </a:t>
            </a:r>
            <a:r>
              <a:rPr lang="en-US" sz="3000" b="1" dirty="0">
                <a:latin typeface="Times New Roman" pitchFamily="18" charset="0"/>
                <a:cs typeface="Times New Roman" pitchFamily="18" charset="0"/>
              </a:rPr>
              <a:t>elucidation of organic compounds</a:t>
            </a:r>
            <a:r>
              <a:rPr lang="en-US" sz="3000" b="1" dirty="0" smtClean="0">
                <a:latin typeface="Times New Roman" pitchFamily="18" charset="0"/>
                <a:cs typeface="Times New Roman" pitchFamily="18" charset="0"/>
              </a:rPr>
              <a:t>.</a:t>
            </a:r>
          </a:p>
          <a:p>
            <a:pPr>
              <a:lnSpc>
                <a:spcPct val="150000"/>
              </a:lnSpc>
            </a:pPr>
            <a:r>
              <a:rPr lang="en-US" sz="2800" dirty="0" smtClean="0">
                <a:latin typeface="Times New Roman" pitchFamily="18" charset="0"/>
                <a:cs typeface="Times New Roman" pitchFamily="18" charset="0"/>
              </a:rPr>
              <a:t>UV</a:t>
            </a:r>
            <a:r>
              <a:rPr lang="en-US" sz="2800" dirty="0">
                <a:latin typeface="Times New Roman" pitchFamily="18" charset="0"/>
                <a:cs typeface="Times New Roman" pitchFamily="18" charset="0"/>
              </a:rPr>
              <a:t> spectroscopy is useful in the structure elucidation of organic molecules, the presence or absence of </a:t>
            </a:r>
            <a:r>
              <a:rPr lang="en-US" sz="2800" dirty="0" err="1">
                <a:latin typeface="Times New Roman" pitchFamily="18" charset="0"/>
                <a:cs typeface="Times New Roman" pitchFamily="18" charset="0"/>
              </a:rPr>
              <a:t>unsaturation</a:t>
            </a:r>
            <a:r>
              <a:rPr lang="en-US" sz="2800" dirty="0">
                <a:latin typeface="Times New Roman" pitchFamily="18" charset="0"/>
                <a:cs typeface="Times New Roman" pitchFamily="18" charset="0"/>
              </a:rPr>
              <a:t>, the presence of hetero atoms</a:t>
            </a:r>
            <a:r>
              <a:rPr lang="en-US" sz="2800" dirty="0" smtClean="0">
                <a:latin typeface="Times New Roman" pitchFamily="18" charset="0"/>
                <a:cs typeface="Times New Roman" pitchFamily="18" charset="0"/>
              </a:rPr>
              <a:t>.</a:t>
            </a:r>
          </a:p>
          <a:p>
            <a:pPr>
              <a:lnSpc>
                <a:spcPct val="150000"/>
              </a:lnSpc>
            </a:pPr>
            <a:r>
              <a:rPr lang="en-US" sz="2800" dirty="0" smtClean="0">
                <a:latin typeface="Times New Roman" pitchFamily="18" charset="0"/>
                <a:cs typeface="Times New Roman" pitchFamily="18" charset="0"/>
              </a:rPr>
              <a:t>From </a:t>
            </a:r>
            <a:r>
              <a:rPr lang="en-US" sz="2800" dirty="0">
                <a:latin typeface="Times New Roman" pitchFamily="18" charset="0"/>
                <a:cs typeface="Times New Roman" pitchFamily="18" charset="0"/>
              </a:rPr>
              <a:t>the location of peaks and combination of peaks, it can be concluded that whether the compound is saturated or unsaturated, hetero atoms are present or not etc</a:t>
            </a:r>
            <a:r>
              <a:rPr lang="en-US" dirty="0">
                <a:latin typeface="Times New Roman" pitchFamily="18" charset="0"/>
                <a:cs typeface="Times New Roman" pitchFamily="18" charset="0"/>
              </a:rPr>
              <a:t>.</a:t>
            </a:r>
          </a:p>
        </p:txBody>
      </p:sp>
      <p:pic>
        <p:nvPicPr>
          <p:cNvPr id="2050" name="Picture 2" descr="C:\Users\al huda\Desktop\uv-visible-spectroscopy-madan-49-638.jpg"/>
          <p:cNvPicPr>
            <a:picLocks noChangeAspect="1" noChangeArrowheads="1"/>
          </p:cNvPicPr>
          <p:nvPr/>
        </p:nvPicPr>
        <p:blipFill>
          <a:blip r:embed="rId2"/>
          <a:srcRect/>
          <a:stretch>
            <a:fillRect/>
          </a:stretch>
        </p:blipFill>
        <p:spPr bwMode="auto">
          <a:xfrm>
            <a:off x="533400" y="4419600"/>
            <a:ext cx="7162800" cy="232660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lstStyle/>
          <a:p>
            <a:pPr algn="l"/>
            <a:r>
              <a:rPr lang="en-US" b="1" dirty="0">
                <a:solidFill>
                  <a:schemeClr val="accent3">
                    <a:lumMod val="40000"/>
                    <a:lumOff val="60000"/>
                  </a:schemeClr>
                </a:solidFill>
              </a:rPr>
              <a:t>3. </a:t>
            </a:r>
            <a:r>
              <a:rPr lang="en-US" b="1" dirty="0">
                <a:solidFill>
                  <a:schemeClr val="tx1"/>
                </a:solidFill>
              </a:rPr>
              <a:t>Quantitative analysis</a:t>
            </a:r>
            <a:endParaRPr lang="en-US" dirty="0">
              <a:solidFill>
                <a:schemeClr val="tx1"/>
              </a:solidFill>
            </a:endParaRPr>
          </a:p>
        </p:txBody>
      </p:sp>
      <p:sp>
        <p:nvSpPr>
          <p:cNvPr id="3" name="Content Placeholder 2"/>
          <p:cNvSpPr>
            <a:spLocks noGrp="1"/>
          </p:cNvSpPr>
          <p:nvPr>
            <p:ph sz="quarter" idx="1"/>
          </p:nvPr>
        </p:nvSpPr>
        <p:spPr>
          <a:xfrm>
            <a:off x="457200" y="1600200"/>
            <a:ext cx="8229600" cy="5029200"/>
          </a:xfrm>
        </p:spPr>
        <p:txBody>
          <a:bodyPr>
            <a:normAutofit fontScale="92500" lnSpcReduction="20000"/>
          </a:bodyPr>
          <a:lstStyle/>
          <a:p>
            <a:pPr>
              <a:lnSpc>
                <a:spcPct val="150000"/>
              </a:lnSpc>
            </a:pPr>
            <a:r>
              <a:rPr lang="en-US" dirty="0">
                <a:latin typeface="Times New Roman" pitchFamily="18" charset="0"/>
                <a:cs typeface="Times New Roman" pitchFamily="18" charset="0"/>
              </a:rPr>
              <a:t>UV absorption spectroscopy can be used for the quantitative determination of compounds that absorb UV radiation. This determination is based on Beer’s law which is as follows.</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smtClean="0">
              <a:latin typeface="Times New Roman" pitchFamily="18" charset="0"/>
              <a:cs typeface="Times New Roman" pitchFamily="18" charset="0"/>
            </a:endParaRPr>
          </a:p>
          <a:p>
            <a:pPr algn="ctr">
              <a:lnSpc>
                <a:spcPct val="150000"/>
              </a:lnSpc>
              <a:buNone/>
            </a:pPr>
            <a:r>
              <a:rPr lang="en-US" dirty="0" smtClean="0">
                <a:latin typeface="Times New Roman" pitchFamily="18" charset="0"/>
                <a:cs typeface="Times New Roman" pitchFamily="18" charset="0"/>
              </a:rPr>
              <a:t>A </a:t>
            </a:r>
            <a:r>
              <a:rPr lang="en-US" dirty="0">
                <a:latin typeface="Times New Roman" pitchFamily="18" charset="0"/>
                <a:cs typeface="Times New Roman" pitchFamily="18" charset="0"/>
              </a:rPr>
              <a:t>= log I</a:t>
            </a:r>
            <a:r>
              <a:rPr lang="en-US" baseline="-25000" dirty="0">
                <a:latin typeface="Times New Roman" pitchFamily="18" charset="0"/>
                <a:cs typeface="Times New Roman" pitchFamily="18" charset="0"/>
              </a:rPr>
              <a:t>0</a:t>
            </a:r>
            <a:r>
              <a:rPr lang="en-US" dirty="0">
                <a:latin typeface="Times New Roman" pitchFamily="18" charset="0"/>
                <a:cs typeface="Times New Roman" pitchFamily="18" charset="0"/>
              </a:rPr>
              <a:t> / I</a:t>
            </a:r>
            <a:r>
              <a:rPr lang="en-US" baseline="-25000" dirty="0">
                <a:latin typeface="Times New Roman" pitchFamily="18" charset="0"/>
                <a:cs typeface="Times New Roman" pitchFamily="18" charset="0"/>
              </a:rPr>
              <a:t>t</a:t>
            </a:r>
            <a:r>
              <a:rPr lang="en-US" dirty="0">
                <a:latin typeface="Times New Roman" pitchFamily="18" charset="0"/>
                <a:cs typeface="Times New Roman" pitchFamily="18" charset="0"/>
              </a:rPr>
              <a:t> = log 1/ T = – log T = </a:t>
            </a:r>
            <a:r>
              <a:rPr lang="en-US" dirty="0" err="1">
                <a:latin typeface="Times New Roman" pitchFamily="18" charset="0"/>
                <a:cs typeface="Times New Roman" pitchFamily="18" charset="0"/>
              </a:rPr>
              <a:t>abc</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εbc</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nSpc>
                <a:spcPct val="150000"/>
              </a:lnSpc>
              <a:buNone/>
            </a:pPr>
            <a:r>
              <a:rPr lang="en-US" dirty="0" smtClean="0">
                <a:latin typeface="Times New Roman" pitchFamily="18" charset="0"/>
                <a:cs typeface="Times New Roman" pitchFamily="18" charset="0"/>
              </a:rPr>
              <a:t>Where :</a:t>
            </a:r>
          </a:p>
          <a:p>
            <a:pPr>
              <a:lnSpc>
                <a:spcPct val="150000"/>
              </a:lnSpc>
              <a:buNone/>
            </a:pPr>
            <a:r>
              <a:rPr lang="en-US" dirty="0" smtClean="0">
                <a:latin typeface="Times New Roman" pitchFamily="18" charset="0"/>
                <a:cs typeface="Times New Roman" pitchFamily="18" charset="0"/>
              </a:rPr>
              <a:t>ε -is </a:t>
            </a:r>
            <a:r>
              <a:rPr lang="en-US" dirty="0">
                <a:latin typeface="Times New Roman" pitchFamily="18" charset="0"/>
                <a:cs typeface="Times New Roman" pitchFamily="18" charset="0"/>
              </a:rPr>
              <a:t>extinction co-efficient, </a:t>
            </a:r>
            <a:endParaRPr lang="en-US" dirty="0" smtClean="0">
              <a:latin typeface="Times New Roman" pitchFamily="18" charset="0"/>
              <a:cs typeface="Times New Roman" pitchFamily="18" charset="0"/>
            </a:endParaRPr>
          </a:p>
          <a:p>
            <a:pPr>
              <a:lnSpc>
                <a:spcPct val="150000"/>
              </a:lnSpc>
              <a:buNone/>
            </a:pPr>
            <a:r>
              <a:rPr lang="en-US" dirty="0">
                <a:latin typeface="Times New Roman" pitchFamily="18" charset="0"/>
                <a:cs typeface="Times New Roman" pitchFamily="18" charset="0"/>
              </a:rPr>
              <a:t>c</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is concentration, and </a:t>
            </a:r>
            <a:endParaRPr lang="en-US" dirty="0" smtClean="0">
              <a:latin typeface="Times New Roman" pitchFamily="18" charset="0"/>
              <a:cs typeface="Times New Roman" pitchFamily="18" charset="0"/>
            </a:endParaRPr>
          </a:p>
          <a:p>
            <a:pPr>
              <a:lnSpc>
                <a:spcPct val="150000"/>
              </a:lnSpc>
              <a:buNone/>
            </a:pPr>
            <a:r>
              <a:rPr lang="en-US" dirty="0">
                <a:latin typeface="Times New Roman" pitchFamily="18" charset="0"/>
                <a:cs typeface="Times New Roman" pitchFamily="18" charset="0"/>
              </a:rPr>
              <a:t>b</a:t>
            </a:r>
            <a:r>
              <a:rPr lang="en-US" dirty="0" smtClean="0">
                <a:latin typeface="Times New Roman" pitchFamily="18" charset="0"/>
                <a:cs typeface="Times New Roman" pitchFamily="18" charset="0"/>
              </a:rPr>
              <a:t>- is the </a:t>
            </a:r>
            <a:r>
              <a:rPr lang="en-US" dirty="0">
                <a:latin typeface="Times New Roman" pitchFamily="18" charset="0"/>
                <a:cs typeface="Times New Roman" pitchFamily="18" charset="0"/>
              </a:rPr>
              <a:t>length of the cell that is used in UV spectrophotometer.</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Times New Roman" pitchFamily="18" charset="0"/>
                <a:cs typeface="Times New Roman" pitchFamily="18" charset="0"/>
              </a:rPr>
              <a:t>Beer’s law</a:t>
            </a:r>
            <a:endParaRPr lang="en-US" dirty="0">
              <a:solidFill>
                <a:schemeClr val="tx1"/>
              </a:solidFill>
            </a:endParaRPr>
          </a:p>
        </p:txBody>
      </p:sp>
      <p:pic>
        <p:nvPicPr>
          <p:cNvPr id="1026" name="Picture 2" descr="C:\Users\Aarti\Desktop\Image22.gif"/>
          <p:cNvPicPr>
            <a:picLocks noGrp="1" noChangeAspect="1" noChangeArrowheads="1"/>
          </p:cNvPicPr>
          <p:nvPr>
            <p:ph sz="quarter" idx="1"/>
          </p:nvPr>
        </p:nvPicPr>
        <p:blipFill>
          <a:blip r:embed="rId2"/>
          <a:srcRect/>
          <a:stretch>
            <a:fillRect/>
          </a:stretch>
        </p:blipFill>
        <p:spPr bwMode="auto">
          <a:xfrm>
            <a:off x="838201" y="1752600"/>
            <a:ext cx="7086600" cy="44196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solidFill>
                  <a:schemeClr val="accent3">
                    <a:lumMod val="40000"/>
                    <a:lumOff val="60000"/>
                  </a:schemeClr>
                </a:solidFill>
              </a:rPr>
              <a:t>4. </a:t>
            </a:r>
            <a:r>
              <a:rPr lang="en-US" b="1" dirty="0">
                <a:solidFill>
                  <a:schemeClr val="tx1"/>
                </a:solidFill>
              </a:rPr>
              <a:t>Qualitative analysis</a:t>
            </a:r>
            <a:endParaRPr lang="en-US" dirty="0">
              <a:solidFill>
                <a:schemeClr val="tx1"/>
              </a:solidFill>
            </a:endParaRPr>
          </a:p>
        </p:txBody>
      </p:sp>
      <p:sp>
        <p:nvSpPr>
          <p:cNvPr id="3" name="Content Placeholder 2"/>
          <p:cNvSpPr>
            <a:spLocks noGrp="1"/>
          </p:cNvSpPr>
          <p:nvPr>
            <p:ph sz="quarter" idx="1"/>
          </p:nvPr>
        </p:nvSpPr>
        <p:spPr>
          <a:xfrm>
            <a:off x="457200" y="1600200"/>
            <a:ext cx="8305800" cy="2209800"/>
          </a:xfrm>
        </p:spPr>
        <p:txBody>
          <a:bodyPr>
            <a:noAutofit/>
          </a:bodyPr>
          <a:lstStyle/>
          <a:p>
            <a:pPr>
              <a:lnSpc>
                <a:spcPct val="150000"/>
              </a:lnSpc>
            </a:pPr>
            <a:r>
              <a:rPr lang="en-US" dirty="0" smtClean="0">
                <a:latin typeface="Times New Roman" pitchFamily="18" charset="0"/>
                <a:cs typeface="Times New Roman" pitchFamily="18" charset="0"/>
              </a:rPr>
              <a:t>UV absorption</a:t>
            </a:r>
            <a:r>
              <a:rPr lang="en-US" dirty="0">
                <a:latin typeface="Times New Roman" pitchFamily="18" charset="0"/>
                <a:cs typeface="Times New Roman" pitchFamily="18" charset="0"/>
              </a:rPr>
              <a:t> spectroscopy can characterize those types of compounds which absorbs UV radiation. Identification is done by comparing the absorption spectrum with the spectra of known compounds.</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pic>
        <p:nvPicPr>
          <p:cNvPr id="3074" name="Picture 2" descr="C:\Users\al huda\Desktop\Absoprtion Spectrum.jpg"/>
          <p:cNvPicPr>
            <a:picLocks noChangeAspect="1" noChangeArrowheads="1"/>
          </p:cNvPicPr>
          <p:nvPr/>
        </p:nvPicPr>
        <p:blipFill>
          <a:blip r:embed="rId2"/>
          <a:srcRect/>
          <a:stretch>
            <a:fillRect/>
          </a:stretch>
        </p:blipFill>
        <p:spPr bwMode="auto">
          <a:xfrm>
            <a:off x="457200" y="3886200"/>
            <a:ext cx="7391400" cy="29718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U.V. Spectra's of some compounds </a:t>
            </a:r>
            <a:endParaRPr lang="en-US" dirty="0">
              <a:solidFill>
                <a:schemeClr val="tx1"/>
              </a:solidFill>
            </a:endParaRPr>
          </a:p>
        </p:txBody>
      </p:sp>
      <p:pic>
        <p:nvPicPr>
          <p:cNvPr id="1026" name="Picture 2" descr="C:\Users\al huda\Desktop\qn50420000034w3v.gif"/>
          <p:cNvPicPr>
            <a:picLocks noChangeAspect="1" noChangeArrowheads="1"/>
          </p:cNvPicPr>
          <p:nvPr/>
        </p:nvPicPr>
        <p:blipFill>
          <a:blip r:embed="rId2"/>
          <a:srcRect/>
          <a:stretch>
            <a:fillRect/>
          </a:stretch>
        </p:blipFill>
        <p:spPr bwMode="auto">
          <a:xfrm>
            <a:off x="609600" y="1524000"/>
            <a:ext cx="7467600" cy="5077558"/>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chemeClr val="accent3">
                    <a:lumMod val="40000"/>
                    <a:lumOff val="60000"/>
                  </a:schemeClr>
                </a:solidFill>
              </a:rPr>
              <a:t>5.</a:t>
            </a:r>
            <a:r>
              <a:rPr lang="en-US" b="1" dirty="0"/>
              <a:t> </a:t>
            </a:r>
            <a:r>
              <a:rPr lang="en-US" b="1" dirty="0">
                <a:solidFill>
                  <a:schemeClr val="tx1"/>
                </a:solidFill>
              </a:rPr>
              <a:t>Chemical kinetics</a:t>
            </a:r>
            <a:endParaRPr lang="en-US" dirty="0">
              <a:solidFill>
                <a:schemeClr val="tx1"/>
              </a:solidFill>
            </a:endParaRPr>
          </a:p>
        </p:txBody>
      </p:sp>
      <p:sp>
        <p:nvSpPr>
          <p:cNvPr id="3" name="Content Placeholder 2"/>
          <p:cNvSpPr>
            <a:spLocks noGrp="1"/>
          </p:cNvSpPr>
          <p:nvPr>
            <p:ph sz="quarter" idx="1"/>
          </p:nvPr>
        </p:nvSpPr>
        <p:spPr/>
        <p:txBody>
          <a:bodyPr/>
          <a:lstStyle/>
          <a:p>
            <a:pPr algn="just">
              <a:lnSpc>
                <a:spcPct val="150000"/>
              </a:lnSpc>
            </a:pPr>
            <a:r>
              <a:rPr lang="en-US" dirty="0">
                <a:latin typeface="Times New Roman" pitchFamily="18" charset="0"/>
                <a:cs typeface="Times New Roman" pitchFamily="18" charset="0"/>
              </a:rPr>
              <a:t>Kinetics of reaction can also be studied using UV spectroscopy. The UV radiation is passed through the reaction cell and the absorbance changes can be observed.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20762"/>
          </a:xfrm>
        </p:spPr>
        <p:txBody>
          <a:bodyPr/>
          <a:lstStyle/>
          <a:p>
            <a:r>
              <a:rPr lang="en-US" dirty="0" smtClean="0">
                <a:solidFill>
                  <a:schemeClr val="accent3">
                    <a:lumMod val="40000"/>
                    <a:lumOff val="60000"/>
                  </a:schemeClr>
                </a:solidFill>
              </a:rPr>
              <a:t>6. </a:t>
            </a:r>
            <a:r>
              <a:rPr lang="en-US" dirty="0" smtClean="0">
                <a:solidFill>
                  <a:schemeClr val="tx1"/>
                </a:solidFill>
              </a:rPr>
              <a:t>Detection of Functional Groups</a:t>
            </a:r>
            <a:endParaRPr lang="en-US" dirty="0">
              <a:solidFill>
                <a:schemeClr val="tx1"/>
              </a:solidFill>
            </a:endParaRPr>
          </a:p>
        </p:txBody>
      </p:sp>
      <p:sp>
        <p:nvSpPr>
          <p:cNvPr id="3" name="Content Placeholder 2"/>
          <p:cNvSpPr>
            <a:spLocks noGrp="1"/>
          </p:cNvSpPr>
          <p:nvPr>
            <p:ph sz="quarter" idx="1"/>
          </p:nvPr>
        </p:nvSpPr>
        <p:spPr>
          <a:xfrm>
            <a:off x="381000" y="1143000"/>
            <a:ext cx="7467600" cy="5254752"/>
          </a:xfrm>
        </p:spPr>
        <p:txBody>
          <a:bodyPr/>
          <a:lstStyle/>
          <a:p>
            <a:pPr algn="just">
              <a:lnSpc>
                <a:spcPct val="150000"/>
              </a:lnSpc>
            </a:pPr>
            <a:endParaRPr lang="en-US" dirty="0" smtClean="0">
              <a:solidFill>
                <a:schemeClr val="accent3">
                  <a:lumMod val="40000"/>
                  <a:lumOff val="60000"/>
                </a:schemeClr>
              </a:solidFill>
            </a:endParaRPr>
          </a:p>
          <a:p>
            <a:pPr algn="just">
              <a:lnSpc>
                <a:spcPct val="150000"/>
              </a:lnSpc>
            </a:pPr>
            <a:r>
              <a:rPr lang="en-US" dirty="0" smtClean="0"/>
              <a:t>This technique is used to detect the presence or absence of functional group in the compound</a:t>
            </a:r>
          </a:p>
          <a:p>
            <a:pPr algn="just">
              <a:lnSpc>
                <a:spcPct val="150000"/>
              </a:lnSpc>
            </a:pPr>
            <a:endParaRPr lang="en-US" dirty="0" smtClean="0"/>
          </a:p>
          <a:p>
            <a:pPr algn="just">
              <a:lnSpc>
                <a:spcPct val="150000"/>
              </a:lnSpc>
            </a:pPr>
            <a:r>
              <a:rPr lang="en-US" dirty="0" smtClean="0"/>
              <a:t>Absence of a band at particular wavelength regarded as an evidence for absence of particular group</a:t>
            </a:r>
          </a:p>
          <a:p>
            <a:pPr algn="just">
              <a:lnSpc>
                <a:spcPct val="150000"/>
              </a:lnSpc>
            </a:pP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2743200" cy="487362"/>
          </a:xfrm>
        </p:spPr>
        <p:txBody>
          <a:bodyPr>
            <a:normAutofit fontScale="90000"/>
          </a:bodyPr>
          <a:lstStyle/>
          <a:p>
            <a:pPr algn="ctr"/>
            <a:r>
              <a:rPr lang="en-US" dirty="0" smtClean="0">
                <a:solidFill>
                  <a:schemeClr val="tx1"/>
                </a:solidFill>
              </a:rPr>
              <a:t>Benzene</a:t>
            </a:r>
            <a:endParaRPr lang="en-US" dirty="0">
              <a:solidFill>
                <a:schemeClr val="tx1"/>
              </a:solidFill>
            </a:endParaRPr>
          </a:p>
        </p:txBody>
      </p:sp>
      <p:pic>
        <p:nvPicPr>
          <p:cNvPr id="2050" name="Picture 2" descr="C:\Users\Aarti\Desktop\benzene_uv.gif"/>
          <p:cNvPicPr>
            <a:picLocks noGrp="1" noChangeAspect="1" noChangeArrowheads="1"/>
          </p:cNvPicPr>
          <p:nvPr>
            <p:ph sz="quarter" idx="1"/>
          </p:nvPr>
        </p:nvPicPr>
        <p:blipFill>
          <a:blip r:embed="rId2"/>
          <a:srcRect/>
          <a:stretch>
            <a:fillRect/>
          </a:stretch>
        </p:blipFill>
        <p:spPr bwMode="auto">
          <a:xfrm>
            <a:off x="457200" y="1142999"/>
            <a:ext cx="3886200" cy="4648201"/>
          </a:xfrm>
          <a:prstGeom prst="rect">
            <a:avLst/>
          </a:prstGeom>
          <a:noFill/>
        </p:spPr>
      </p:pic>
      <p:pic>
        <p:nvPicPr>
          <p:cNvPr id="2054" name="Picture 6" descr="C:\Users\Aarti\Desktop\qn50420000007b6f (1)b.gif"/>
          <p:cNvPicPr>
            <a:picLocks noChangeAspect="1" noChangeArrowheads="1"/>
          </p:cNvPicPr>
          <p:nvPr/>
        </p:nvPicPr>
        <p:blipFill>
          <a:blip r:embed="rId3"/>
          <a:srcRect/>
          <a:stretch>
            <a:fillRect/>
          </a:stretch>
        </p:blipFill>
        <p:spPr bwMode="auto">
          <a:xfrm>
            <a:off x="4648200" y="1524000"/>
            <a:ext cx="3962400" cy="4572000"/>
          </a:xfrm>
          <a:prstGeom prst="rect">
            <a:avLst/>
          </a:prstGeom>
          <a:noFill/>
        </p:spPr>
      </p:pic>
      <p:sp>
        <p:nvSpPr>
          <p:cNvPr id="9" name="Title 1"/>
          <p:cNvSpPr txBox="1">
            <a:spLocks/>
          </p:cNvSpPr>
          <p:nvPr/>
        </p:nvSpPr>
        <p:spPr>
          <a:xfrm>
            <a:off x="5257800" y="381000"/>
            <a:ext cx="2743200" cy="487362"/>
          </a:xfrm>
          <a:prstGeom prst="rect">
            <a:avLst/>
          </a:prstGeom>
        </p:spPr>
        <p:txBody>
          <a:bodyPr vert="horz" anchor="b">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small" spc="0" normalizeH="0" baseline="0" noProof="0" dirty="0" err="1" smtClean="0">
                <a:ln>
                  <a:noFill/>
                </a:ln>
                <a:effectLst/>
                <a:uLnTx/>
                <a:uFillTx/>
                <a:latin typeface="+mj-lt"/>
                <a:ea typeface="+mj-ea"/>
                <a:cs typeface="+mj-cs"/>
              </a:rPr>
              <a:t>Tolune</a:t>
            </a:r>
            <a:endParaRPr kumimoji="0" lang="en-US" sz="3000" b="0" i="0" u="none" strike="noStrike" kern="1200" cap="small"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610600" cy="1143000"/>
          </a:xfrm>
        </p:spPr>
        <p:txBody>
          <a:bodyPr>
            <a:normAutofit fontScale="90000"/>
          </a:bodyPr>
          <a:lstStyle/>
          <a:p>
            <a:pPr>
              <a:lnSpc>
                <a:spcPct val="150000"/>
              </a:lnSpc>
            </a:pPr>
            <a:r>
              <a:rPr lang="en-US" b="1" dirty="0" smtClean="0">
                <a:solidFill>
                  <a:schemeClr val="accent3">
                    <a:lumMod val="40000"/>
                    <a:lumOff val="60000"/>
                  </a:schemeClr>
                </a:solidFill>
              </a:rPr>
              <a:t>7. </a:t>
            </a:r>
            <a:r>
              <a:rPr lang="en-US" b="1" dirty="0">
                <a:solidFill>
                  <a:schemeClr val="tx1"/>
                </a:solidFill>
              </a:rPr>
              <a:t>Quantitative analysis </a:t>
            </a:r>
            <a:r>
              <a:rPr lang="en-US" b="1" dirty="0" smtClean="0">
                <a:solidFill>
                  <a:schemeClr val="tx1"/>
                </a:solidFill>
              </a:rPr>
              <a:t>of </a:t>
            </a:r>
            <a:r>
              <a:rPr lang="en-US" b="1" dirty="0" err="1" smtClean="0">
                <a:solidFill>
                  <a:schemeClr val="tx1"/>
                </a:solidFill>
              </a:rPr>
              <a:t>biocomponents</a:t>
            </a:r>
            <a:r>
              <a:rPr lang="en-US" b="1" dirty="0" smtClean="0">
                <a:solidFill>
                  <a:schemeClr val="tx1"/>
                </a:solidFill>
              </a:rPr>
              <a:t>   substances in foods.</a:t>
            </a:r>
            <a:endParaRPr lang="en-US" dirty="0">
              <a:solidFill>
                <a:schemeClr val="tx1"/>
              </a:solidFill>
            </a:endParaRPr>
          </a:p>
        </p:txBody>
      </p:sp>
      <p:sp>
        <p:nvSpPr>
          <p:cNvPr id="3" name="Content Placeholder 2"/>
          <p:cNvSpPr>
            <a:spLocks noGrp="1"/>
          </p:cNvSpPr>
          <p:nvPr>
            <p:ph sz="quarter" idx="1"/>
          </p:nvPr>
        </p:nvSpPr>
        <p:spPr>
          <a:xfrm>
            <a:off x="457200" y="1905001"/>
            <a:ext cx="8229600" cy="4525963"/>
          </a:xfrm>
        </p:spPr>
        <p:txBody>
          <a:bodyPr>
            <a:normAutofit/>
          </a:bodyPr>
          <a:lstStyle/>
          <a:p>
            <a:pPr>
              <a:lnSpc>
                <a:spcPct val="150000"/>
              </a:lnSpc>
            </a:pPr>
            <a:r>
              <a:rPr lang="en-US" sz="2800" dirty="0">
                <a:latin typeface="Times New Roman" pitchFamily="18" charset="0"/>
                <a:cs typeface="Times New Roman" pitchFamily="18" charset="0"/>
              </a:rPr>
              <a:t>Many </a:t>
            </a:r>
            <a:r>
              <a:rPr lang="en-US" sz="2800" dirty="0" smtClean="0">
                <a:latin typeface="Times New Roman" pitchFamily="18" charset="0"/>
                <a:cs typeface="Times New Roman" pitchFamily="18" charset="0"/>
              </a:rPr>
              <a:t>valuable compounds  </a:t>
            </a:r>
            <a:r>
              <a:rPr lang="en-US" sz="2800" dirty="0">
                <a:latin typeface="Times New Roman" pitchFamily="18" charset="0"/>
                <a:cs typeface="Times New Roman" pitchFamily="18" charset="0"/>
              </a:rPr>
              <a:t>are either in the form of raw material or in the form of formulation. They can be assayed by making a suitable solution of the </a:t>
            </a:r>
            <a:r>
              <a:rPr lang="en-US" sz="2800" dirty="0" smtClean="0">
                <a:latin typeface="Times New Roman" pitchFamily="18" charset="0"/>
                <a:cs typeface="Times New Roman" pitchFamily="18" charset="0"/>
              </a:rPr>
              <a:t>material </a:t>
            </a:r>
            <a:r>
              <a:rPr lang="en-US" sz="2800" dirty="0">
                <a:latin typeface="Times New Roman" pitchFamily="18" charset="0"/>
                <a:cs typeface="Times New Roman" pitchFamily="18" charset="0"/>
              </a:rPr>
              <a:t>in a solvent and measuring the absorbance at specific wavelength.</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715962"/>
          </a:xfrm>
        </p:spPr>
        <p:txBody>
          <a:bodyPr>
            <a:normAutofit fontScale="90000"/>
          </a:bodyPr>
          <a:lstStyle/>
          <a:p>
            <a:r>
              <a:rPr lang="en-US" sz="2800" dirty="0" smtClean="0">
                <a:solidFill>
                  <a:schemeClr val="accent3">
                    <a:lumMod val="40000"/>
                    <a:lumOff val="60000"/>
                  </a:schemeClr>
                </a:solidFill>
              </a:rPr>
              <a:t>8. </a:t>
            </a:r>
            <a:r>
              <a:rPr lang="en-US" sz="2800" dirty="0" smtClean="0">
                <a:solidFill>
                  <a:schemeClr val="tx1"/>
                </a:solidFill>
              </a:rPr>
              <a:t>Examination of Polynuclear Hydrocarbons</a:t>
            </a:r>
            <a:endParaRPr lang="en-US" sz="2800" dirty="0">
              <a:solidFill>
                <a:schemeClr val="tx1"/>
              </a:solidFill>
            </a:endParaRPr>
          </a:p>
        </p:txBody>
      </p:sp>
      <p:sp>
        <p:nvSpPr>
          <p:cNvPr id="3" name="Content Placeholder 2"/>
          <p:cNvSpPr>
            <a:spLocks noGrp="1"/>
          </p:cNvSpPr>
          <p:nvPr>
            <p:ph sz="quarter" idx="1"/>
          </p:nvPr>
        </p:nvSpPr>
        <p:spPr>
          <a:xfrm>
            <a:off x="457200" y="1600200"/>
            <a:ext cx="7924800" cy="5105400"/>
          </a:xfrm>
        </p:spPr>
        <p:txBody>
          <a:bodyPr numCol="1">
            <a:normAutofit/>
          </a:bodyPr>
          <a:lstStyle/>
          <a:p>
            <a:pPr algn="just">
              <a:lnSpc>
                <a:spcPct val="150000"/>
              </a:lnSpc>
            </a:pPr>
            <a:r>
              <a:rPr lang="en-US" sz="1900" dirty="0" smtClean="0">
                <a:latin typeface="Times New Roman" pitchFamily="18" charset="0"/>
                <a:cs typeface="Times New Roman" pitchFamily="18" charset="0"/>
              </a:rPr>
              <a:t>Benzene and Polynuclear hydrocarbons have characteristic spectra in ultraviolet and visible region. Thus identification of Polynuclear hydrocarbons  can be made by comparison with the  spectra of known Polynuclear compounds.</a:t>
            </a:r>
          </a:p>
          <a:p>
            <a:pPr>
              <a:lnSpc>
                <a:spcPct val="150000"/>
              </a:lnSpc>
            </a:pPr>
            <a:r>
              <a:rPr lang="en-US" sz="1900" dirty="0" smtClean="0">
                <a:latin typeface="Times New Roman" pitchFamily="18" charset="0"/>
                <a:cs typeface="Times New Roman" pitchFamily="18" charset="0"/>
              </a:rPr>
              <a:t>Polynuclear hydrocarbons are the Hydrocarbon molecule with two or more closed rings; examples are naphthalene, C</a:t>
            </a:r>
            <a:r>
              <a:rPr lang="en-US" sz="1900" baseline="-25000" dirty="0" smtClean="0">
                <a:latin typeface="Times New Roman" pitchFamily="18" charset="0"/>
                <a:cs typeface="Times New Roman" pitchFamily="18" charset="0"/>
              </a:rPr>
              <a:t>10</a:t>
            </a:r>
            <a:r>
              <a:rPr lang="en-US" sz="1900" dirty="0" smtClean="0">
                <a:latin typeface="Times New Roman" pitchFamily="18" charset="0"/>
                <a:cs typeface="Times New Roman" pitchFamily="18" charset="0"/>
              </a:rPr>
              <a:t>H</a:t>
            </a:r>
            <a:r>
              <a:rPr lang="en-US" sz="1900" baseline="-25000" dirty="0" smtClean="0">
                <a:latin typeface="Times New Roman" pitchFamily="18" charset="0"/>
                <a:cs typeface="Times New Roman" pitchFamily="18" charset="0"/>
              </a:rPr>
              <a:t>8</a:t>
            </a:r>
            <a:r>
              <a:rPr lang="en-US" sz="1900" dirty="0" smtClean="0">
                <a:latin typeface="Times New Roman" pitchFamily="18" charset="0"/>
                <a:cs typeface="Times New Roman" pitchFamily="18" charset="0"/>
              </a:rPr>
              <a:t>, with two benzene rings side by side, or diphenyl, (C</a:t>
            </a:r>
            <a:r>
              <a:rPr lang="en-US" sz="1900" baseline="-25000" dirty="0" smtClean="0">
                <a:latin typeface="Times New Roman" pitchFamily="18" charset="0"/>
                <a:cs typeface="Times New Roman" pitchFamily="18" charset="0"/>
              </a:rPr>
              <a:t>6</a:t>
            </a:r>
            <a:r>
              <a:rPr lang="en-US" sz="1900" dirty="0" smtClean="0">
                <a:latin typeface="Times New Roman" pitchFamily="18" charset="0"/>
                <a:cs typeface="Times New Roman" pitchFamily="18" charset="0"/>
              </a:rPr>
              <a:t>H</a:t>
            </a:r>
            <a:r>
              <a:rPr lang="en-US" sz="1900" baseline="-25000" dirty="0" smtClean="0">
                <a:latin typeface="Times New Roman" pitchFamily="18" charset="0"/>
                <a:cs typeface="Times New Roman" pitchFamily="18" charset="0"/>
              </a:rPr>
              <a:t>5</a:t>
            </a:r>
            <a:r>
              <a:rPr lang="en-US" sz="1900" dirty="0" smtClean="0">
                <a:latin typeface="Times New Roman" pitchFamily="18" charset="0"/>
                <a:cs typeface="Times New Roman" pitchFamily="18" charset="0"/>
              </a:rPr>
              <a:t>)</a:t>
            </a:r>
            <a:r>
              <a:rPr lang="en-US" sz="1900" baseline="-25000" dirty="0" smtClean="0">
                <a:latin typeface="Times New Roman" pitchFamily="18" charset="0"/>
                <a:cs typeface="Times New Roman" pitchFamily="18" charset="0"/>
              </a:rPr>
              <a:t>2</a:t>
            </a:r>
            <a:r>
              <a:rPr lang="en-US" sz="1900" dirty="0" smtClean="0">
                <a:latin typeface="Times New Roman" pitchFamily="18" charset="0"/>
                <a:cs typeface="Times New Roman" pitchFamily="18" charset="0"/>
              </a:rPr>
              <a:t>, with two bond-connected benzene rings. Also known as </a:t>
            </a:r>
            <a:r>
              <a:rPr lang="en-US" sz="1900" b="1" i="1" dirty="0" smtClean="0">
                <a:latin typeface="Times New Roman" pitchFamily="18" charset="0"/>
                <a:cs typeface="Times New Roman" pitchFamily="18" charset="0"/>
              </a:rPr>
              <a:t>polycyclic hydrocarbon</a:t>
            </a:r>
            <a:r>
              <a:rPr lang="en-US" sz="1900" dirty="0" smtClean="0">
                <a:latin typeface="Times New Roman" pitchFamily="18" charset="0"/>
                <a:cs typeface="Times New Roman" pitchFamily="18" charset="0"/>
              </a:rPr>
              <a:t>. </a:t>
            </a:r>
          </a:p>
          <a:p>
            <a:pPr>
              <a:lnSpc>
                <a:spcPct val="150000"/>
              </a:lnSpc>
            </a:pP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pic>
        <p:nvPicPr>
          <p:cNvPr id="1029" name="Picture 5" descr="C:\Users\al huda\Desktop\207650_Naphthalene_68.jpg"/>
          <p:cNvPicPr>
            <a:picLocks noChangeAspect="1" noChangeArrowheads="1"/>
          </p:cNvPicPr>
          <p:nvPr/>
        </p:nvPicPr>
        <p:blipFill>
          <a:blip r:embed="rId2" cstate="print"/>
          <a:srcRect/>
          <a:stretch>
            <a:fillRect/>
          </a:stretch>
        </p:blipFill>
        <p:spPr bwMode="auto">
          <a:xfrm>
            <a:off x="5486400" y="5181600"/>
            <a:ext cx="1981200" cy="1486222"/>
          </a:xfrm>
          <a:prstGeom prst="rect">
            <a:avLst/>
          </a:prstGeom>
          <a:noFill/>
        </p:spPr>
      </p:pic>
      <p:pic>
        <p:nvPicPr>
          <p:cNvPr id="1030" name="Picture 6" descr="C:\Users\al huda\Desktop\v66apr06.gif"/>
          <p:cNvPicPr>
            <a:picLocks noChangeAspect="1" noChangeArrowheads="1"/>
          </p:cNvPicPr>
          <p:nvPr/>
        </p:nvPicPr>
        <p:blipFill>
          <a:blip r:embed="rId3"/>
          <a:srcRect/>
          <a:stretch>
            <a:fillRect/>
          </a:stretch>
        </p:blipFill>
        <p:spPr bwMode="auto">
          <a:xfrm>
            <a:off x="1905000" y="5181600"/>
            <a:ext cx="2667000" cy="1402872"/>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Introduction:</a:t>
            </a:r>
            <a:endParaRPr lang="en-US" dirty="0">
              <a:solidFill>
                <a:schemeClr val="tx1"/>
              </a:solidFill>
            </a:endParaRPr>
          </a:p>
        </p:txBody>
      </p:sp>
      <p:sp>
        <p:nvSpPr>
          <p:cNvPr id="3" name="Content Placeholder 2"/>
          <p:cNvSpPr>
            <a:spLocks noGrp="1"/>
          </p:cNvSpPr>
          <p:nvPr>
            <p:ph sz="quarter" idx="1"/>
          </p:nvPr>
        </p:nvSpPr>
        <p:spPr/>
        <p:txBody>
          <a:bodyPr/>
          <a:lstStyle/>
          <a:p>
            <a:pPr algn="just">
              <a:lnSpc>
                <a:spcPct val="150000"/>
              </a:lnSpc>
            </a:pPr>
            <a:r>
              <a:rPr lang="en-US" dirty="0" smtClean="0">
                <a:latin typeface="Times New Roman" pitchFamily="18" charset="0"/>
                <a:cs typeface="Times New Roman" pitchFamily="18" charset="0"/>
              </a:rPr>
              <a:t>Biopolymer – based  nanoparticles have drawn increasing interest as a vehicle for </a:t>
            </a:r>
            <a:r>
              <a:rPr lang="en-US" smtClean="0">
                <a:latin typeface="Times New Roman" pitchFamily="18" charset="0"/>
                <a:cs typeface="Times New Roman" pitchFamily="18" charset="0"/>
              </a:rPr>
              <a:t>the protection </a:t>
            </a:r>
            <a:r>
              <a:rPr lang="en-US" dirty="0" smtClean="0">
                <a:latin typeface="Times New Roman" pitchFamily="18" charset="0"/>
                <a:cs typeface="Times New Roman" pitchFamily="18" charset="0"/>
              </a:rPr>
              <a:t>and delivery of bioactive compounds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arti\Desktop\naphthaline.jpg"/>
          <p:cNvPicPr>
            <a:picLocks noGrp="1" noChangeAspect="1" noChangeArrowheads="1"/>
          </p:cNvPicPr>
          <p:nvPr>
            <p:ph sz="quarter" idx="1"/>
          </p:nvPr>
        </p:nvPicPr>
        <p:blipFill>
          <a:blip r:embed="rId2"/>
          <a:srcRect/>
          <a:stretch>
            <a:fillRect/>
          </a:stretch>
        </p:blipFill>
        <p:spPr bwMode="auto">
          <a:xfrm>
            <a:off x="609600" y="1524000"/>
            <a:ext cx="3657600" cy="4038600"/>
          </a:xfrm>
          <a:prstGeom prst="rect">
            <a:avLst/>
          </a:prstGeom>
          <a:noFill/>
        </p:spPr>
      </p:pic>
      <p:pic>
        <p:nvPicPr>
          <p:cNvPr id="3075" name="Picture 3" descr="C:\Users\Aarti\Desktop\diphenyl.jpg"/>
          <p:cNvPicPr>
            <a:picLocks noChangeAspect="1" noChangeArrowheads="1"/>
          </p:cNvPicPr>
          <p:nvPr/>
        </p:nvPicPr>
        <p:blipFill>
          <a:blip r:embed="rId3"/>
          <a:srcRect/>
          <a:stretch>
            <a:fillRect/>
          </a:stretch>
        </p:blipFill>
        <p:spPr bwMode="auto">
          <a:xfrm>
            <a:off x="4495800" y="1676400"/>
            <a:ext cx="3733800" cy="3886200"/>
          </a:xfrm>
          <a:prstGeom prst="rect">
            <a:avLst/>
          </a:prstGeom>
          <a:noFill/>
        </p:spPr>
      </p:pic>
      <p:sp>
        <p:nvSpPr>
          <p:cNvPr id="6" name="Title 1"/>
          <p:cNvSpPr>
            <a:spLocks noGrp="1"/>
          </p:cNvSpPr>
          <p:nvPr>
            <p:ph type="title"/>
          </p:nvPr>
        </p:nvSpPr>
        <p:spPr>
          <a:xfrm>
            <a:off x="990600" y="762000"/>
            <a:ext cx="2743200" cy="487362"/>
          </a:xfrm>
        </p:spPr>
        <p:txBody>
          <a:bodyPr>
            <a:normAutofit fontScale="90000"/>
          </a:bodyPr>
          <a:lstStyle/>
          <a:p>
            <a:r>
              <a:rPr lang="en-US" dirty="0" smtClean="0">
                <a:solidFill>
                  <a:schemeClr val="tx1"/>
                </a:solidFill>
              </a:rPr>
              <a:t>Naphthalene</a:t>
            </a:r>
            <a:endParaRPr lang="en-US" dirty="0">
              <a:solidFill>
                <a:schemeClr val="tx1"/>
              </a:solidFill>
            </a:endParaRPr>
          </a:p>
        </p:txBody>
      </p:sp>
      <p:sp>
        <p:nvSpPr>
          <p:cNvPr id="7" name="Title 1"/>
          <p:cNvSpPr txBox="1">
            <a:spLocks/>
          </p:cNvSpPr>
          <p:nvPr/>
        </p:nvSpPr>
        <p:spPr>
          <a:xfrm>
            <a:off x="5257800" y="762000"/>
            <a:ext cx="2133600" cy="487362"/>
          </a:xfrm>
          <a:prstGeom prst="rect">
            <a:avLst/>
          </a:prstGeom>
        </p:spPr>
        <p:txBody>
          <a:bodyPr vert="horz" anchor="b">
            <a:normAutofit fontScale="90000" lnSpcReduction="10000"/>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small" spc="0" normalizeH="0" baseline="0" noProof="0" dirty="0" smtClean="0">
                <a:ln>
                  <a:noFill/>
                </a:ln>
                <a:effectLst/>
                <a:uLnTx/>
                <a:uFillTx/>
                <a:latin typeface="+mj-lt"/>
                <a:ea typeface="+mj-ea"/>
                <a:cs typeface="+mj-cs"/>
              </a:rPr>
              <a:t>Diphenyl</a:t>
            </a:r>
            <a:endParaRPr kumimoji="0" lang="en-US" sz="3000" b="0" i="0" u="none" strike="noStrike" kern="1200" cap="small"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pPr algn="l">
              <a:lnSpc>
                <a:spcPct val="150000"/>
              </a:lnSpc>
            </a:pPr>
            <a:r>
              <a:rPr lang="en-US" b="1" dirty="0" smtClean="0">
                <a:solidFill>
                  <a:schemeClr val="accent3">
                    <a:lumMod val="40000"/>
                    <a:lumOff val="60000"/>
                  </a:schemeClr>
                </a:solidFill>
              </a:rPr>
              <a:t>9.</a:t>
            </a:r>
            <a:r>
              <a:rPr lang="en-US" b="1" dirty="0"/>
              <a:t> </a:t>
            </a:r>
            <a:r>
              <a:rPr lang="en-US" b="1" dirty="0">
                <a:solidFill>
                  <a:schemeClr val="tx1"/>
                </a:solidFill>
              </a:rPr>
              <a:t>Molecular weight determination</a:t>
            </a:r>
            <a:endParaRPr lang="en-US" dirty="0">
              <a:solidFill>
                <a:schemeClr val="tx1"/>
              </a:solidFill>
            </a:endParaRPr>
          </a:p>
        </p:txBody>
      </p:sp>
      <p:sp>
        <p:nvSpPr>
          <p:cNvPr id="3" name="Content Placeholder 2"/>
          <p:cNvSpPr>
            <a:spLocks noGrp="1"/>
          </p:cNvSpPr>
          <p:nvPr>
            <p:ph sz="quarter" idx="1"/>
          </p:nvPr>
        </p:nvSpPr>
        <p:spPr>
          <a:xfrm>
            <a:off x="304800" y="1600200"/>
            <a:ext cx="8305800" cy="5029200"/>
          </a:xfrm>
        </p:spPr>
        <p:txBody>
          <a:bodyPr>
            <a:normAutofit/>
          </a:bodyPr>
          <a:lstStyle/>
          <a:p>
            <a:pPr algn="just">
              <a:lnSpc>
                <a:spcPct val="150000"/>
              </a:lnSpc>
            </a:pPr>
            <a:r>
              <a:rPr lang="en-US" sz="2400" dirty="0">
                <a:latin typeface="Times New Roman" pitchFamily="18" charset="0"/>
                <a:cs typeface="Times New Roman" pitchFamily="18" charset="0"/>
              </a:rPr>
              <a:t>Molecular weights of compounds can be </a:t>
            </a:r>
            <a:r>
              <a:rPr lang="en-US" sz="2400" dirty="0" smtClean="0">
                <a:latin typeface="Times New Roman" pitchFamily="18" charset="0"/>
                <a:cs typeface="Times New Roman" pitchFamily="18" charset="0"/>
              </a:rPr>
              <a:t>measured spectrophotometrically  by </a:t>
            </a:r>
            <a:r>
              <a:rPr lang="en-US" sz="2400" dirty="0">
                <a:latin typeface="Times New Roman" pitchFamily="18" charset="0"/>
                <a:cs typeface="Times New Roman" pitchFamily="18" charset="0"/>
              </a:rPr>
              <a:t>preparing the suitable derivatives of </a:t>
            </a:r>
            <a:r>
              <a:rPr lang="en-US" sz="2400" dirty="0" smtClean="0">
                <a:latin typeface="Times New Roman" pitchFamily="18" charset="0"/>
                <a:cs typeface="Times New Roman" pitchFamily="18" charset="0"/>
              </a:rPr>
              <a:t>these compounds.  </a:t>
            </a:r>
          </a:p>
          <a:p>
            <a:pPr>
              <a:lnSpc>
                <a:spcPct val="150000"/>
              </a:lnSpc>
            </a:pPr>
            <a:r>
              <a:rPr lang="en-US" sz="2400" dirty="0" smtClean="0">
                <a:latin typeface="Times New Roman" pitchFamily="18" charset="0"/>
                <a:cs typeface="Times New Roman" pitchFamily="18" charset="0"/>
              </a:rPr>
              <a:t>For </a:t>
            </a:r>
            <a:r>
              <a:rPr lang="en-US" sz="2400" dirty="0">
                <a:latin typeface="Times New Roman" pitchFamily="18" charset="0"/>
                <a:cs typeface="Times New Roman" pitchFamily="18" charset="0"/>
              </a:rPr>
              <a:t>example, if we want to determine the molecular weight of amine then it is converted in to </a:t>
            </a:r>
            <a:r>
              <a:rPr lang="en-US" sz="2400" b="1" i="1" dirty="0">
                <a:latin typeface="Times New Roman" pitchFamily="18" charset="0"/>
                <a:cs typeface="Times New Roman" pitchFamily="18" charset="0"/>
              </a:rPr>
              <a:t>amine picrate</a:t>
            </a:r>
            <a:r>
              <a:rPr lang="en-US" sz="2400" dirty="0">
                <a:latin typeface="Times New Roman" pitchFamily="18" charset="0"/>
                <a:cs typeface="Times New Roman" pitchFamily="18" charset="0"/>
              </a:rPr>
              <a:t>. Then known concentration of amine picrate is dissolved in a </a:t>
            </a:r>
            <a:r>
              <a:rPr lang="en-US" sz="2400" dirty="0" err="1" smtClean="0">
                <a:latin typeface="Times New Roman" pitchFamily="18" charset="0"/>
                <a:cs typeface="Times New Roman" pitchFamily="18" charset="0"/>
              </a:rPr>
              <a:t>litre</a:t>
            </a:r>
            <a:r>
              <a:rPr lang="en-US" sz="2400" dirty="0" smtClean="0">
                <a:latin typeface="Times New Roman" pitchFamily="18" charset="0"/>
                <a:cs typeface="Times New Roman" pitchFamily="18" charset="0"/>
              </a:rPr>
              <a:t> of</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solution</a:t>
            </a:r>
            <a:r>
              <a:rPr lang="en-US" sz="2400" dirty="0">
                <a:latin typeface="Times New Roman" pitchFamily="18" charset="0"/>
                <a:cs typeface="Times New Roman" pitchFamily="18" charset="0"/>
              </a:rPr>
              <a:t> and its optical density is measured at </a:t>
            </a:r>
            <a:r>
              <a:rPr lang="en-US" sz="2400" dirty="0" err="1">
                <a:latin typeface="Times New Roman" pitchFamily="18" charset="0"/>
                <a:cs typeface="Times New Roman" pitchFamily="18" charset="0"/>
              </a:rPr>
              <a:t>λmax</a:t>
            </a:r>
            <a:r>
              <a:rPr lang="en-US" sz="2400" dirty="0">
                <a:latin typeface="Times New Roman" pitchFamily="18" charset="0"/>
                <a:cs typeface="Times New Roman" pitchFamily="18" charset="0"/>
              </a:rPr>
              <a:t> 380 nm. </a:t>
            </a: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1"/>
            <a:ext cx="8229600" cy="5668963"/>
          </a:xfrm>
        </p:spPr>
        <p:txBody>
          <a:bodyPr>
            <a:normAutofit fontScale="92500" lnSpcReduction="20000"/>
          </a:bodyPr>
          <a:lstStyle/>
          <a:p>
            <a:pPr algn="just">
              <a:lnSpc>
                <a:spcPct val="150000"/>
              </a:lnSpc>
              <a:buFont typeface="Wingdings" pitchFamily="2" charset="2"/>
              <a:buChar char="v"/>
            </a:pPr>
            <a:r>
              <a:rPr lang="en-US" sz="2800" dirty="0" smtClean="0">
                <a:latin typeface="Times New Roman" pitchFamily="18" charset="0"/>
                <a:cs typeface="Times New Roman" pitchFamily="18" charset="0"/>
              </a:rPr>
              <a:t>After this the concentration of the solution in gm moles per </a:t>
            </a:r>
            <a:r>
              <a:rPr lang="en-US" sz="2800" dirty="0" err="1" smtClean="0">
                <a:latin typeface="Times New Roman" pitchFamily="18" charset="0"/>
                <a:cs typeface="Times New Roman" pitchFamily="18" charset="0"/>
              </a:rPr>
              <a:t>litre</a:t>
            </a:r>
            <a:r>
              <a:rPr lang="en-US" sz="2800" dirty="0" smtClean="0">
                <a:latin typeface="Times New Roman" pitchFamily="18" charset="0"/>
                <a:cs typeface="Times New Roman" pitchFamily="18" charset="0"/>
              </a:rPr>
              <a:t> can be calculated by using the following formula.</a:t>
            </a:r>
            <a:endParaRPr lang="en-US" sz="2800" b="1" dirty="0" smtClean="0">
              <a:latin typeface="Times New Roman" pitchFamily="18" charset="0"/>
              <a:cs typeface="Times New Roman" pitchFamily="18" charset="0"/>
            </a:endParaRPr>
          </a:p>
          <a:p>
            <a:pPr algn="just">
              <a:lnSpc>
                <a:spcPct val="150000"/>
              </a:lnSpc>
            </a:pPr>
            <a:endParaRPr lang="en-US" sz="2800" b="1" dirty="0">
              <a:latin typeface="Times New Roman" pitchFamily="18" charset="0"/>
              <a:cs typeface="Times New Roman" pitchFamily="18" charset="0"/>
            </a:endParaRPr>
          </a:p>
          <a:p>
            <a:pPr algn="just">
              <a:lnSpc>
                <a:spcPct val="150000"/>
              </a:lnSpc>
              <a:buSzPct val="109000"/>
              <a:buNone/>
            </a:pPr>
            <a:r>
              <a:rPr lang="en-US" sz="2800" dirty="0" smtClean="0">
                <a:latin typeface="Times New Roman" pitchFamily="18" charset="0"/>
                <a:cs typeface="Times New Roman" pitchFamily="18" charset="0"/>
              </a:rPr>
              <a:t>  </a:t>
            </a:r>
          </a:p>
          <a:p>
            <a:pPr algn="just">
              <a:lnSpc>
                <a:spcPct val="150000"/>
              </a:lnSpc>
              <a:buSzPct val="109000"/>
              <a:buFont typeface="Wingdings" pitchFamily="2" charset="2"/>
              <a:buChar char="v"/>
            </a:pPr>
            <a:endParaRPr lang="en-US" sz="2800" dirty="0" smtClean="0">
              <a:latin typeface="Times New Roman" pitchFamily="18" charset="0"/>
              <a:cs typeface="Times New Roman" pitchFamily="18" charset="0"/>
            </a:endParaRPr>
          </a:p>
          <a:p>
            <a:pPr algn="just">
              <a:lnSpc>
                <a:spcPct val="150000"/>
              </a:lnSpc>
              <a:buSzPct val="75000"/>
              <a:buFont typeface="Wingdings" pitchFamily="2" charset="2"/>
              <a:buChar char="v"/>
            </a:pPr>
            <a:r>
              <a:rPr lang="en-US" sz="2800" dirty="0" smtClean="0">
                <a:latin typeface="Times New Roman" pitchFamily="18" charset="0"/>
                <a:cs typeface="Times New Roman" pitchFamily="18" charset="0"/>
              </a:rPr>
              <a:t>"</a:t>
            </a:r>
            <a:r>
              <a:rPr lang="en-US" sz="2800" dirty="0">
                <a:latin typeface="Times New Roman" pitchFamily="18" charset="0"/>
                <a:cs typeface="Times New Roman" pitchFamily="18" charset="0"/>
              </a:rPr>
              <a:t>c" can be calculated using above equation, the weight "w" of amine picrate is known. From "c" and "w", molecular weight of amine picrate can be calculated. And </a:t>
            </a:r>
            <a:r>
              <a:rPr lang="en-US" sz="2800" dirty="0" smtClean="0">
                <a:latin typeface="Times New Roman" pitchFamily="18" charset="0"/>
                <a:cs typeface="Times New Roman" pitchFamily="18" charset="0"/>
              </a:rPr>
              <a:t>the molecular </a:t>
            </a:r>
            <a:r>
              <a:rPr lang="en-US" sz="2800" dirty="0">
                <a:latin typeface="Times New Roman" pitchFamily="18" charset="0"/>
                <a:cs typeface="Times New Roman" pitchFamily="18" charset="0"/>
              </a:rPr>
              <a:t>weight of picrate can be calculated using the molecular weight of amine picrate.</a:t>
            </a:r>
          </a:p>
        </p:txBody>
      </p:sp>
      <p:pic>
        <p:nvPicPr>
          <p:cNvPr id="5" name="Picture 2" descr="C:\Users\Aarti\Desktop\equation.jpg"/>
          <p:cNvPicPr>
            <a:picLocks noChangeAspect="1" noChangeArrowheads="1"/>
          </p:cNvPicPr>
          <p:nvPr/>
        </p:nvPicPr>
        <p:blipFill>
          <a:blip r:embed="rId2"/>
          <a:srcRect/>
          <a:stretch>
            <a:fillRect/>
          </a:stretch>
        </p:blipFill>
        <p:spPr bwMode="auto">
          <a:xfrm>
            <a:off x="2514600" y="1752600"/>
            <a:ext cx="3886200" cy="152400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381000" y="0"/>
            <a:ext cx="8229600" cy="914400"/>
          </a:xfrm>
        </p:spPr>
        <p:txBody>
          <a:bodyPr>
            <a:normAutofit fontScale="90000"/>
          </a:bodyPr>
          <a:lstStyle/>
          <a:p>
            <a:r>
              <a:rPr lang="en-US" b="1" dirty="0" smtClean="0">
                <a:solidFill>
                  <a:schemeClr val="accent3">
                    <a:lumMod val="40000"/>
                    <a:lumOff val="60000"/>
                  </a:schemeClr>
                </a:solidFill>
              </a:rPr>
              <a:t>10. </a:t>
            </a:r>
            <a:r>
              <a:rPr lang="en-US" sz="2700" b="1" dirty="0" smtClean="0">
                <a:solidFill>
                  <a:schemeClr val="tx1"/>
                </a:solidFill>
              </a:rPr>
              <a:t>As HPLC detector. </a:t>
            </a:r>
            <a:r>
              <a:rPr lang="en-US" sz="2700" dirty="0" smtClean="0">
                <a:latin typeface="Times New Roman" pitchFamily="18" charset="0"/>
                <a:cs typeface="Times New Roman" pitchFamily="18" charset="0"/>
              </a:rPr>
              <a:t>A UV/Vis spectrophotometer may be used as a detector for HPLC.</a:t>
            </a:r>
            <a:endParaRPr lang="en-US" altLang="ar-EG" sz="2700" dirty="0" smtClean="0">
              <a:latin typeface="Arial" charset="0"/>
            </a:endParaRPr>
          </a:p>
        </p:txBody>
      </p:sp>
      <p:sp>
        <p:nvSpPr>
          <p:cNvPr id="36867" name="Rectangle 3"/>
          <p:cNvSpPr>
            <a:spLocks noChangeArrowheads="1"/>
          </p:cNvSpPr>
          <p:nvPr/>
        </p:nvSpPr>
        <p:spPr bwMode="auto">
          <a:xfrm>
            <a:off x="685800" y="2590800"/>
            <a:ext cx="533400" cy="1219200"/>
          </a:xfrm>
          <a:prstGeom prst="rect">
            <a:avLst/>
          </a:prstGeom>
          <a:solidFill>
            <a:srgbClr val="FFFF00"/>
          </a:solidFill>
          <a:ln w="9525">
            <a:solidFill>
              <a:schemeClr val="tx1"/>
            </a:solidFill>
            <a:miter lim="800000"/>
            <a:headEnd/>
            <a:tailEnd/>
          </a:ln>
        </p:spPr>
        <p:txBody>
          <a:bodyPr wrap="none" anchor="ctr"/>
          <a:lstStyle/>
          <a:p>
            <a:endParaRPr lang="ar-EG"/>
          </a:p>
        </p:txBody>
      </p:sp>
      <p:sp>
        <p:nvSpPr>
          <p:cNvPr id="36868" name="Line 4"/>
          <p:cNvSpPr>
            <a:spLocks noChangeShapeType="1"/>
          </p:cNvSpPr>
          <p:nvPr/>
        </p:nvSpPr>
        <p:spPr bwMode="auto">
          <a:xfrm flipV="1">
            <a:off x="914400" y="1371600"/>
            <a:ext cx="0" cy="1981200"/>
          </a:xfrm>
          <a:prstGeom prst="line">
            <a:avLst/>
          </a:prstGeom>
          <a:noFill/>
          <a:ln w="9525">
            <a:solidFill>
              <a:schemeClr val="tx1"/>
            </a:solidFill>
            <a:round/>
            <a:headEnd/>
            <a:tailEnd/>
          </a:ln>
        </p:spPr>
        <p:txBody>
          <a:bodyPr/>
          <a:lstStyle/>
          <a:p>
            <a:endParaRPr lang="en-US"/>
          </a:p>
        </p:txBody>
      </p:sp>
      <p:sp>
        <p:nvSpPr>
          <p:cNvPr id="36869" name="Line 5"/>
          <p:cNvSpPr>
            <a:spLocks noChangeShapeType="1"/>
          </p:cNvSpPr>
          <p:nvPr/>
        </p:nvSpPr>
        <p:spPr bwMode="auto">
          <a:xfrm>
            <a:off x="914400" y="1371600"/>
            <a:ext cx="1676400" cy="0"/>
          </a:xfrm>
          <a:prstGeom prst="line">
            <a:avLst/>
          </a:prstGeom>
          <a:noFill/>
          <a:ln w="9525">
            <a:solidFill>
              <a:schemeClr val="tx1"/>
            </a:solidFill>
            <a:round/>
            <a:headEnd/>
            <a:tailEnd/>
          </a:ln>
        </p:spPr>
        <p:txBody>
          <a:bodyPr/>
          <a:lstStyle/>
          <a:p>
            <a:endParaRPr lang="en-US"/>
          </a:p>
        </p:txBody>
      </p:sp>
      <p:sp>
        <p:nvSpPr>
          <p:cNvPr id="36870" name="Line 6"/>
          <p:cNvSpPr>
            <a:spLocks noChangeShapeType="1"/>
          </p:cNvSpPr>
          <p:nvPr/>
        </p:nvSpPr>
        <p:spPr bwMode="auto">
          <a:xfrm>
            <a:off x="2590800" y="1371600"/>
            <a:ext cx="0" cy="1905000"/>
          </a:xfrm>
          <a:prstGeom prst="line">
            <a:avLst/>
          </a:prstGeom>
          <a:noFill/>
          <a:ln w="9525">
            <a:solidFill>
              <a:schemeClr val="tx1"/>
            </a:solidFill>
            <a:round/>
            <a:headEnd/>
            <a:tailEnd/>
          </a:ln>
        </p:spPr>
        <p:txBody>
          <a:bodyPr/>
          <a:lstStyle/>
          <a:p>
            <a:endParaRPr lang="en-US"/>
          </a:p>
        </p:txBody>
      </p:sp>
      <p:sp>
        <p:nvSpPr>
          <p:cNvPr id="36871" name="Rectangle 7"/>
          <p:cNvSpPr>
            <a:spLocks noChangeArrowheads="1"/>
          </p:cNvSpPr>
          <p:nvPr/>
        </p:nvSpPr>
        <p:spPr bwMode="auto">
          <a:xfrm>
            <a:off x="6553200" y="4114800"/>
            <a:ext cx="1600200" cy="304800"/>
          </a:xfrm>
          <a:prstGeom prst="rect">
            <a:avLst/>
          </a:prstGeom>
          <a:solidFill>
            <a:schemeClr val="hlink"/>
          </a:solidFill>
          <a:ln w="9525">
            <a:solidFill>
              <a:schemeClr val="tx1"/>
            </a:solidFill>
            <a:miter lim="800000"/>
            <a:headEnd/>
            <a:tailEnd/>
          </a:ln>
        </p:spPr>
        <p:txBody>
          <a:bodyPr wrap="none" anchor="ctr"/>
          <a:lstStyle/>
          <a:p>
            <a:endParaRPr lang="ar-EG"/>
          </a:p>
        </p:txBody>
      </p:sp>
      <p:grpSp>
        <p:nvGrpSpPr>
          <p:cNvPr id="2" name="Group 8"/>
          <p:cNvGrpSpPr>
            <a:grpSpLocks/>
          </p:cNvGrpSpPr>
          <p:nvPr/>
        </p:nvGrpSpPr>
        <p:grpSpPr bwMode="auto">
          <a:xfrm>
            <a:off x="2286000" y="3276600"/>
            <a:ext cx="609600" cy="609600"/>
            <a:chOff x="2256" y="2352"/>
            <a:chExt cx="384" cy="384"/>
          </a:xfrm>
        </p:grpSpPr>
        <p:sp>
          <p:nvSpPr>
            <p:cNvPr id="36898" name="Oval 9"/>
            <p:cNvSpPr>
              <a:spLocks noChangeArrowheads="1"/>
            </p:cNvSpPr>
            <p:nvPr/>
          </p:nvSpPr>
          <p:spPr bwMode="auto">
            <a:xfrm>
              <a:off x="2256" y="2352"/>
              <a:ext cx="384" cy="384"/>
            </a:xfrm>
            <a:prstGeom prst="ellipse">
              <a:avLst/>
            </a:prstGeom>
            <a:solidFill>
              <a:schemeClr val="accent1"/>
            </a:solidFill>
            <a:ln w="9525">
              <a:solidFill>
                <a:schemeClr val="tx1"/>
              </a:solidFill>
              <a:round/>
              <a:headEnd/>
              <a:tailEnd/>
            </a:ln>
          </p:spPr>
          <p:txBody>
            <a:bodyPr wrap="none" anchor="ctr"/>
            <a:lstStyle/>
            <a:p>
              <a:endParaRPr lang="ar-EG"/>
            </a:p>
          </p:txBody>
        </p:sp>
        <p:sp>
          <p:nvSpPr>
            <p:cNvPr id="36899" name="Oval 10"/>
            <p:cNvSpPr>
              <a:spLocks noChangeArrowheads="1"/>
            </p:cNvSpPr>
            <p:nvPr/>
          </p:nvSpPr>
          <p:spPr bwMode="auto">
            <a:xfrm>
              <a:off x="2400" y="2352"/>
              <a:ext cx="96" cy="96"/>
            </a:xfrm>
            <a:prstGeom prst="ellipse">
              <a:avLst/>
            </a:prstGeom>
            <a:solidFill>
              <a:schemeClr val="tx2"/>
            </a:solidFill>
            <a:ln w="9525">
              <a:solidFill>
                <a:schemeClr val="tx1"/>
              </a:solidFill>
              <a:round/>
              <a:headEnd/>
              <a:tailEnd/>
            </a:ln>
          </p:spPr>
          <p:txBody>
            <a:bodyPr wrap="none" anchor="ctr"/>
            <a:lstStyle/>
            <a:p>
              <a:endParaRPr lang="ar-EG"/>
            </a:p>
          </p:txBody>
        </p:sp>
        <p:sp>
          <p:nvSpPr>
            <p:cNvPr id="36900" name="Oval 11"/>
            <p:cNvSpPr>
              <a:spLocks noChangeArrowheads="1"/>
            </p:cNvSpPr>
            <p:nvPr/>
          </p:nvSpPr>
          <p:spPr bwMode="auto">
            <a:xfrm>
              <a:off x="2278" y="2439"/>
              <a:ext cx="96" cy="96"/>
            </a:xfrm>
            <a:prstGeom prst="ellipse">
              <a:avLst/>
            </a:prstGeom>
            <a:solidFill>
              <a:schemeClr val="tx2"/>
            </a:solidFill>
            <a:ln w="9525">
              <a:solidFill>
                <a:schemeClr val="tx1"/>
              </a:solidFill>
              <a:round/>
              <a:headEnd/>
              <a:tailEnd/>
            </a:ln>
          </p:spPr>
          <p:txBody>
            <a:bodyPr wrap="none" anchor="ctr"/>
            <a:lstStyle/>
            <a:p>
              <a:endParaRPr lang="ar-EG"/>
            </a:p>
          </p:txBody>
        </p:sp>
        <p:sp>
          <p:nvSpPr>
            <p:cNvPr id="36901" name="Oval 12"/>
            <p:cNvSpPr>
              <a:spLocks noChangeArrowheads="1"/>
            </p:cNvSpPr>
            <p:nvPr/>
          </p:nvSpPr>
          <p:spPr bwMode="auto">
            <a:xfrm>
              <a:off x="2304" y="2592"/>
              <a:ext cx="96" cy="96"/>
            </a:xfrm>
            <a:prstGeom prst="ellipse">
              <a:avLst/>
            </a:prstGeom>
            <a:solidFill>
              <a:schemeClr val="tx2"/>
            </a:solidFill>
            <a:ln w="9525">
              <a:solidFill>
                <a:schemeClr val="tx1"/>
              </a:solidFill>
              <a:round/>
              <a:headEnd/>
              <a:tailEnd/>
            </a:ln>
          </p:spPr>
          <p:txBody>
            <a:bodyPr wrap="none" anchor="ctr"/>
            <a:lstStyle/>
            <a:p>
              <a:endParaRPr lang="ar-EG"/>
            </a:p>
          </p:txBody>
        </p:sp>
        <p:sp>
          <p:nvSpPr>
            <p:cNvPr id="36902" name="Oval 13"/>
            <p:cNvSpPr>
              <a:spLocks noChangeArrowheads="1"/>
            </p:cNvSpPr>
            <p:nvPr/>
          </p:nvSpPr>
          <p:spPr bwMode="auto">
            <a:xfrm>
              <a:off x="2496" y="2592"/>
              <a:ext cx="96" cy="96"/>
            </a:xfrm>
            <a:prstGeom prst="ellipse">
              <a:avLst/>
            </a:prstGeom>
            <a:solidFill>
              <a:schemeClr val="tx2"/>
            </a:solidFill>
            <a:ln w="9525">
              <a:solidFill>
                <a:schemeClr val="tx1"/>
              </a:solidFill>
              <a:round/>
              <a:headEnd/>
              <a:tailEnd/>
            </a:ln>
          </p:spPr>
          <p:txBody>
            <a:bodyPr wrap="none" anchor="ctr"/>
            <a:lstStyle/>
            <a:p>
              <a:endParaRPr lang="ar-EG"/>
            </a:p>
          </p:txBody>
        </p:sp>
        <p:sp>
          <p:nvSpPr>
            <p:cNvPr id="36903" name="Oval 14"/>
            <p:cNvSpPr>
              <a:spLocks noChangeArrowheads="1"/>
            </p:cNvSpPr>
            <p:nvPr/>
          </p:nvSpPr>
          <p:spPr bwMode="auto">
            <a:xfrm>
              <a:off x="2544" y="2448"/>
              <a:ext cx="96" cy="96"/>
            </a:xfrm>
            <a:prstGeom prst="ellipse">
              <a:avLst/>
            </a:prstGeom>
            <a:solidFill>
              <a:schemeClr val="tx2"/>
            </a:solidFill>
            <a:ln w="9525">
              <a:solidFill>
                <a:schemeClr val="tx1"/>
              </a:solidFill>
              <a:round/>
              <a:headEnd/>
              <a:tailEnd/>
            </a:ln>
          </p:spPr>
          <p:txBody>
            <a:bodyPr wrap="none" anchor="ctr"/>
            <a:lstStyle/>
            <a:p>
              <a:endParaRPr lang="ar-EG"/>
            </a:p>
          </p:txBody>
        </p:sp>
        <p:sp>
          <p:nvSpPr>
            <p:cNvPr id="36904" name="Oval 15"/>
            <p:cNvSpPr>
              <a:spLocks noChangeArrowheads="1"/>
            </p:cNvSpPr>
            <p:nvPr/>
          </p:nvSpPr>
          <p:spPr bwMode="auto">
            <a:xfrm>
              <a:off x="2400" y="2496"/>
              <a:ext cx="96" cy="96"/>
            </a:xfrm>
            <a:prstGeom prst="ellipse">
              <a:avLst/>
            </a:prstGeom>
            <a:solidFill>
              <a:schemeClr val="tx2"/>
            </a:solidFill>
            <a:ln w="9525">
              <a:solidFill>
                <a:schemeClr val="tx1"/>
              </a:solidFill>
              <a:round/>
              <a:headEnd/>
              <a:tailEnd/>
            </a:ln>
          </p:spPr>
          <p:txBody>
            <a:bodyPr wrap="none" anchor="ctr"/>
            <a:lstStyle/>
            <a:p>
              <a:endParaRPr lang="ar-EG"/>
            </a:p>
          </p:txBody>
        </p:sp>
      </p:grpSp>
      <p:sp>
        <p:nvSpPr>
          <p:cNvPr id="36873" name="Rectangle 16"/>
          <p:cNvSpPr>
            <a:spLocks noChangeArrowheads="1"/>
          </p:cNvSpPr>
          <p:nvPr/>
        </p:nvSpPr>
        <p:spPr bwMode="auto">
          <a:xfrm>
            <a:off x="7391400" y="5181600"/>
            <a:ext cx="914400" cy="914400"/>
          </a:xfrm>
          <a:prstGeom prst="rect">
            <a:avLst/>
          </a:prstGeom>
          <a:solidFill>
            <a:srgbClr val="FF9900"/>
          </a:solidFill>
          <a:ln w="9525">
            <a:solidFill>
              <a:schemeClr val="tx1"/>
            </a:solidFill>
            <a:miter lim="800000"/>
            <a:headEnd/>
            <a:tailEnd/>
          </a:ln>
        </p:spPr>
        <p:txBody>
          <a:bodyPr wrap="none" anchor="ctr"/>
          <a:lstStyle/>
          <a:p>
            <a:endParaRPr lang="ar-EG"/>
          </a:p>
        </p:txBody>
      </p:sp>
      <p:sp>
        <p:nvSpPr>
          <p:cNvPr id="36874" name="Line 17"/>
          <p:cNvSpPr>
            <a:spLocks noChangeShapeType="1"/>
          </p:cNvSpPr>
          <p:nvPr/>
        </p:nvSpPr>
        <p:spPr bwMode="auto">
          <a:xfrm>
            <a:off x="2819400" y="3505200"/>
            <a:ext cx="1219200" cy="0"/>
          </a:xfrm>
          <a:prstGeom prst="line">
            <a:avLst/>
          </a:prstGeom>
          <a:noFill/>
          <a:ln w="9525">
            <a:solidFill>
              <a:schemeClr val="tx1"/>
            </a:solidFill>
            <a:round/>
            <a:headEnd/>
            <a:tailEnd/>
          </a:ln>
        </p:spPr>
        <p:txBody>
          <a:bodyPr/>
          <a:lstStyle/>
          <a:p>
            <a:endParaRPr lang="en-US"/>
          </a:p>
        </p:txBody>
      </p:sp>
      <p:sp>
        <p:nvSpPr>
          <p:cNvPr id="36875" name="Freeform 18"/>
          <p:cNvSpPr>
            <a:spLocks/>
          </p:cNvSpPr>
          <p:nvPr/>
        </p:nvSpPr>
        <p:spPr bwMode="auto">
          <a:xfrm>
            <a:off x="1892300" y="3505200"/>
            <a:ext cx="546100" cy="342900"/>
          </a:xfrm>
          <a:custGeom>
            <a:avLst/>
            <a:gdLst>
              <a:gd name="T0" fmla="*/ 745966184 w 344"/>
              <a:gd name="T1" fmla="*/ 0 h 216"/>
              <a:gd name="T2" fmla="*/ 20161249 w 344"/>
              <a:gd name="T3" fmla="*/ 483870062 h 216"/>
              <a:gd name="T4" fmla="*/ 866933839 w 344"/>
              <a:gd name="T5" fmla="*/ 362902497 h 216"/>
              <a:gd name="T6" fmla="*/ 0 60000 65536"/>
              <a:gd name="T7" fmla="*/ 0 60000 65536"/>
              <a:gd name="T8" fmla="*/ 0 60000 65536"/>
              <a:gd name="T9" fmla="*/ 0 w 344"/>
              <a:gd name="T10" fmla="*/ 0 h 216"/>
              <a:gd name="T11" fmla="*/ 344 w 344"/>
              <a:gd name="T12" fmla="*/ 216 h 216"/>
            </a:gdLst>
            <a:ahLst/>
            <a:cxnLst>
              <a:cxn ang="T6">
                <a:pos x="T0" y="T1"/>
              </a:cxn>
              <a:cxn ang="T7">
                <a:pos x="T2" y="T3"/>
              </a:cxn>
              <a:cxn ang="T8">
                <a:pos x="T4" y="T5"/>
              </a:cxn>
            </a:cxnLst>
            <a:rect l="T9" t="T10" r="T11" b="T12"/>
            <a:pathLst>
              <a:path w="344" h="216">
                <a:moveTo>
                  <a:pt x="296" y="0"/>
                </a:moveTo>
                <a:cubicBezTo>
                  <a:pt x="148" y="84"/>
                  <a:pt x="0" y="168"/>
                  <a:pt x="8" y="192"/>
                </a:cubicBezTo>
                <a:cubicBezTo>
                  <a:pt x="16" y="216"/>
                  <a:pt x="288" y="152"/>
                  <a:pt x="344" y="144"/>
                </a:cubicBezTo>
              </a:path>
            </a:pathLst>
          </a:custGeom>
          <a:noFill/>
          <a:ln w="9525">
            <a:solidFill>
              <a:schemeClr val="tx1"/>
            </a:solidFill>
            <a:round/>
            <a:headEnd/>
            <a:tailEnd/>
          </a:ln>
        </p:spPr>
        <p:txBody>
          <a:bodyPr/>
          <a:lstStyle/>
          <a:p>
            <a:endParaRPr lang="en-US"/>
          </a:p>
        </p:txBody>
      </p:sp>
      <p:sp>
        <p:nvSpPr>
          <p:cNvPr id="36876" name="Line 19"/>
          <p:cNvSpPr>
            <a:spLocks noChangeShapeType="1"/>
          </p:cNvSpPr>
          <p:nvPr/>
        </p:nvSpPr>
        <p:spPr bwMode="auto">
          <a:xfrm>
            <a:off x="2590800" y="3581400"/>
            <a:ext cx="0" cy="1219200"/>
          </a:xfrm>
          <a:prstGeom prst="line">
            <a:avLst/>
          </a:prstGeom>
          <a:noFill/>
          <a:ln w="9525">
            <a:solidFill>
              <a:schemeClr val="tx1"/>
            </a:solidFill>
            <a:round/>
            <a:headEnd/>
            <a:tailEnd/>
          </a:ln>
        </p:spPr>
        <p:txBody>
          <a:bodyPr/>
          <a:lstStyle/>
          <a:p>
            <a:endParaRPr lang="en-US"/>
          </a:p>
        </p:txBody>
      </p:sp>
      <p:sp>
        <p:nvSpPr>
          <p:cNvPr id="36877" name="Rectangle 20"/>
          <p:cNvSpPr>
            <a:spLocks noChangeArrowheads="1"/>
          </p:cNvSpPr>
          <p:nvPr/>
        </p:nvSpPr>
        <p:spPr bwMode="auto">
          <a:xfrm>
            <a:off x="2528888" y="4822825"/>
            <a:ext cx="152400" cy="914400"/>
          </a:xfrm>
          <a:prstGeom prst="rect">
            <a:avLst/>
          </a:prstGeom>
          <a:solidFill>
            <a:schemeClr val="accent1"/>
          </a:solidFill>
          <a:ln w="9525">
            <a:solidFill>
              <a:schemeClr val="tx1"/>
            </a:solidFill>
            <a:miter lim="800000"/>
            <a:headEnd/>
            <a:tailEnd/>
          </a:ln>
        </p:spPr>
        <p:txBody>
          <a:bodyPr wrap="none" anchor="ctr"/>
          <a:lstStyle/>
          <a:p>
            <a:endParaRPr lang="ar-EG"/>
          </a:p>
        </p:txBody>
      </p:sp>
      <p:sp>
        <p:nvSpPr>
          <p:cNvPr id="36878" name="Oval 21"/>
          <p:cNvSpPr>
            <a:spLocks noChangeArrowheads="1"/>
          </p:cNvSpPr>
          <p:nvPr/>
        </p:nvSpPr>
        <p:spPr bwMode="auto">
          <a:xfrm>
            <a:off x="2438400" y="5888038"/>
            <a:ext cx="304800" cy="76200"/>
          </a:xfrm>
          <a:prstGeom prst="ellipse">
            <a:avLst/>
          </a:prstGeom>
          <a:solidFill>
            <a:schemeClr val="accent1"/>
          </a:solidFill>
          <a:ln w="9525">
            <a:solidFill>
              <a:schemeClr val="tx1"/>
            </a:solidFill>
            <a:round/>
            <a:headEnd/>
            <a:tailEnd/>
          </a:ln>
        </p:spPr>
        <p:txBody>
          <a:bodyPr wrap="none" anchor="ctr"/>
          <a:lstStyle/>
          <a:p>
            <a:endParaRPr lang="ar-EG"/>
          </a:p>
        </p:txBody>
      </p:sp>
      <p:sp>
        <p:nvSpPr>
          <p:cNvPr id="36879" name="Line 22"/>
          <p:cNvSpPr>
            <a:spLocks noChangeShapeType="1"/>
          </p:cNvSpPr>
          <p:nvPr/>
        </p:nvSpPr>
        <p:spPr bwMode="auto">
          <a:xfrm>
            <a:off x="2590800" y="5735638"/>
            <a:ext cx="0" cy="152400"/>
          </a:xfrm>
          <a:prstGeom prst="line">
            <a:avLst/>
          </a:prstGeom>
          <a:noFill/>
          <a:ln w="9525">
            <a:solidFill>
              <a:schemeClr val="tx1"/>
            </a:solidFill>
            <a:round/>
            <a:headEnd/>
            <a:tailEnd/>
          </a:ln>
        </p:spPr>
        <p:txBody>
          <a:bodyPr/>
          <a:lstStyle/>
          <a:p>
            <a:endParaRPr lang="en-US"/>
          </a:p>
        </p:txBody>
      </p:sp>
      <p:sp>
        <p:nvSpPr>
          <p:cNvPr id="36880" name="Rectangle 23"/>
          <p:cNvSpPr>
            <a:spLocks noChangeArrowheads="1"/>
          </p:cNvSpPr>
          <p:nvPr/>
        </p:nvSpPr>
        <p:spPr bwMode="auto">
          <a:xfrm>
            <a:off x="4038600" y="3408363"/>
            <a:ext cx="1981200" cy="228600"/>
          </a:xfrm>
          <a:prstGeom prst="rect">
            <a:avLst/>
          </a:prstGeom>
          <a:solidFill>
            <a:srgbClr val="FF0000"/>
          </a:solidFill>
          <a:ln w="9525">
            <a:solidFill>
              <a:schemeClr val="tx1"/>
            </a:solidFill>
            <a:miter lim="800000"/>
            <a:headEnd/>
            <a:tailEnd/>
          </a:ln>
        </p:spPr>
        <p:txBody>
          <a:bodyPr wrap="none" anchor="ctr"/>
          <a:lstStyle/>
          <a:p>
            <a:endParaRPr lang="ar-EG"/>
          </a:p>
        </p:txBody>
      </p:sp>
      <p:sp>
        <p:nvSpPr>
          <p:cNvPr id="36881" name="Rectangle 24"/>
          <p:cNvSpPr>
            <a:spLocks noChangeArrowheads="1"/>
          </p:cNvSpPr>
          <p:nvPr/>
        </p:nvSpPr>
        <p:spPr bwMode="auto">
          <a:xfrm>
            <a:off x="1295400" y="990600"/>
            <a:ext cx="838200" cy="685800"/>
          </a:xfrm>
          <a:prstGeom prst="rect">
            <a:avLst/>
          </a:prstGeom>
          <a:solidFill>
            <a:srgbClr val="009900"/>
          </a:solidFill>
          <a:ln w="9525">
            <a:solidFill>
              <a:schemeClr val="tx1"/>
            </a:solidFill>
            <a:miter lim="800000"/>
            <a:headEnd/>
            <a:tailEnd/>
          </a:ln>
        </p:spPr>
        <p:txBody>
          <a:bodyPr wrap="none" anchor="ctr"/>
          <a:lstStyle/>
          <a:p>
            <a:endParaRPr lang="ar-EG"/>
          </a:p>
        </p:txBody>
      </p:sp>
      <p:sp>
        <p:nvSpPr>
          <p:cNvPr id="36882" name="Line 25"/>
          <p:cNvSpPr>
            <a:spLocks noChangeShapeType="1"/>
          </p:cNvSpPr>
          <p:nvPr/>
        </p:nvSpPr>
        <p:spPr bwMode="auto">
          <a:xfrm>
            <a:off x="6019800" y="3505200"/>
            <a:ext cx="1828800" cy="0"/>
          </a:xfrm>
          <a:prstGeom prst="line">
            <a:avLst/>
          </a:prstGeom>
          <a:noFill/>
          <a:ln w="9525">
            <a:solidFill>
              <a:schemeClr val="tx1"/>
            </a:solidFill>
            <a:round/>
            <a:headEnd/>
            <a:tailEnd/>
          </a:ln>
        </p:spPr>
        <p:txBody>
          <a:bodyPr/>
          <a:lstStyle/>
          <a:p>
            <a:endParaRPr lang="en-US"/>
          </a:p>
        </p:txBody>
      </p:sp>
      <p:sp>
        <p:nvSpPr>
          <p:cNvPr id="36883" name="Line 26"/>
          <p:cNvSpPr>
            <a:spLocks noChangeShapeType="1"/>
          </p:cNvSpPr>
          <p:nvPr/>
        </p:nvSpPr>
        <p:spPr bwMode="auto">
          <a:xfrm>
            <a:off x="7848600" y="3505200"/>
            <a:ext cx="0" cy="2133600"/>
          </a:xfrm>
          <a:prstGeom prst="line">
            <a:avLst/>
          </a:prstGeom>
          <a:noFill/>
          <a:ln w="9525">
            <a:solidFill>
              <a:schemeClr val="tx1"/>
            </a:solidFill>
            <a:round/>
            <a:headEnd/>
            <a:tailEnd/>
          </a:ln>
        </p:spPr>
        <p:txBody>
          <a:bodyPr/>
          <a:lstStyle/>
          <a:p>
            <a:endParaRPr lang="en-US"/>
          </a:p>
        </p:txBody>
      </p:sp>
      <p:sp>
        <p:nvSpPr>
          <p:cNvPr id="36884" name="Text Box 27"/>
          <p:cNvSpPr txBox="1">
            <a:spLocks noChangeArrowheads="1"/>
          </p:cNvSpPr>
          <p:nvPr/>
        </p:nvSpPr>
        <p:spPr bwMode="auto">
          <a:xfrm>
            <a:off x="304800" y="4038600"/>
            <a:ext cx="968375" cy="641350"/>
          </a:xfrm>
          <a:prstGeom prst="rect">
            <a:avLst/>
          </a:prstGeom>
          <a:noFill/>
          <a:ln w="9525">
            <a:noFill/>
            <a:miter lim="800000"/>
            <a:headEnd/>
            <a:tailEnd/>
          </a:ln>
        </p:spPr>
        <p:txBody>
          <a:bodyPr>
            <a:spAutoFit/>
          </a:bodyPr>
          <a:lstStyle/>
          <a:p>
            <a:pPr eaLnBrk="1" hangingPunct="1">
              <a:spcBef>
                <a:spcPct val="50000"/>
              </a:spcBef>
            </a:pPr>
            <a:r>
              <a:rPr lang="en-US" altLang="ar-EG" sz="1800">
                <a:latin typeface="Arial" charset="0"/>
              </a:rPr>
              <a:t>Mobile phase</a:t>
            </a:r>
          </a:p>
        </p:txBody>
      </p:sp>
      <p:sp>
        <p:nvSpPr>
          <p:cNvPr id="36885" name="Text Box 28"/>
          <p:cNvSpPr txBox="1">
            <a:spLocks noChangeArrowheads="1"/>
          </p:cNvSpPr>
          <p:nvPr/>
        </p:nvSpPr>
        <p:spPr bwMode="auto">
          <a:xfrm>
            <a:off x="1295400" y="1828800"/>
            <a:ext cx="968375" cy="641350"/>
          </a:xfrm>
          <a:prstGeom prst="rect">
            <a:avLst/>
          </a:prstGeom>
          <a:noFill/>
          <a:ln w="9525">
            <a:noFill/>
            <a:miter lim="800000"/>
            <a:headEnd/>
            <a:tailEnd/>
          </a:ln>
        </p:spPr>
        <p:txBody>
          <a:bodyPr>
            <a:spAutoFit/>
          </a:bodyPr>
          <a:lstStyle/>
          <a:p>
            <a:pPr eaLnBrk="1" hangingPunct="1">
              <a:spcBef>
                <a:spcPct val="50000"/>
              </a:spcBef>
            </a:pPr>
            <a:r>
              <a:rPr lang="en-US" altLang="ar-EG" sz="1800">
                <a:latin typeface="Arial" charset="0"/>
              </a:rPr>
              <a:t>HPLC Pump</a:t>
            </a:r>
          </a:p>
        </p:txBody>
      </p:sp>
      <p:sp>
        <p:nvSpPr>
          <p:cNvPr id="36886" name="Text Box 29"/>
          <p:cNvSpPr txBox="1">
            <a:spLocks noChangeArrowheads="1"/>
          </p:cNvSpPr>
          <p:nvPr/>
        </p:nvSpPr>
        <p:spPr bwMode="auto">
          <a:xfrm>
            <a:off x="2743200" y="5181600"/>
            <a:ext cx="968375" cy="366713"/>
          </a:xfrm>
          <a:prstGeom prst="rect">
            <a:avLst/>
          </a:prstGeom>
          <a:noFill/>
          <a:ln w="9525">
            <a:noFill/>
            <a:miter lim="800000"/>
            <a:headEnd/>
            <a:tailEnd/>
          </a:ln>
        </p:spPr>
        <p:txBody>
          <a:bodyPr>
            <a:spAutoFit/>
          </a:bodyPr>
          <a:lstStyle/>
          <a:p>
            <a:pPr eaLnBrk="1" hangingPunct="1">
              <a:spcBef>
                <a:spcPct val="50000"/>
              </a:spcBef>
            </a:pPr>
            <a:r>
              <a:rPr lang="en-US" altLang="ar-EG" sz="1800">
                <a:latin typeface="Arial" charset="0"/>
              </a:rPr>
              <a:t>syringe</a:t>
            </a:r>
          </a:p>
        </p:txBody>
      </p:sp>
      <p:sp>
        <p:nvSpPr>
          <p:cNvPr id="36887" name="Text Box 30"/>
          <p:cNvSpPr txBox="1">
            <a:spLocks noChangeArrowheads="1"/>
          </p:cNvSpPr>
          <p:nvPr/>
        </p:nvSpPr>
        <p:spPr bwMode="auto">
          <a:xfrm>
            <a:off x="2819400" y="3886200"/>
            <a:ext cx="968375" cy="641350"/>
          </a:xfrm>
          <a:prstGeom prst="rect">
            <a:avLst/>
          </a:prstGeom>
          <a:noFill/>
          <a:ln w="9525">
            <a:noFill/>
            <a:miter lim="800000"/>
            <a:headEnd/>
            <a:tailEnd/>
          </a:ln>
        </p:spPr>
        <p:txBody>
          <a:bodyPr>
            <a:spAutoFit/>
          </a:bodyPr>
          <a:lstStyle/>
          <a:p>
            <a:pPr eaLnBrk="1" hangingPunct="1">
              <a:spcBef>
                <a:spcPct val="50000"/>
              </a:spcBef>
            </a:pPr>
            <a:r>
              <a:rPr lang="en-US" altLang="ar-EG" sz="1800" dirty="0">
                <a:latin typeface="Arial" charset="0"/>
              </a:rPr>
              <a:t>6-port valve</a:t>
            </a:r>
          </a:p>
        </p:txBody>
      </p:sp>
      <p:sp>
        <p:nvSpPr>
          <p:cNvPr id="36888" name="Text Box 31"/>
          <p:cNvSpPr txBox="1">
            <a:spLocks noChangeArrowheads="1"/>
          </p:cNvSpPr>
          <p:nvPr/>
        </p:nvSpPr>
        <p:spPr bwMode="auto">
          <a:xfrm>
            <a:off x="1371600" y="4038600"/>
            <a:ext cx="968375" cy="641350"/>
          </a:xfrm>
          <a:prstGeom prst="rect">
            <a:avLst/>
          </a:prstGeom>
          <a:noFill/>
          <a:ln w="9525">
            <a:noFill/>
            <a:miter lim="800000"/>
            <a:headEnd/>
            <a:tailEnd/>
          </a:ln>
        </p:spPr>
        <p:txBody>
          <a:bodyPr>
            <a:spAutoFit/>
          </a:bodyPr>
          <a:lstStyle/>
          <a:p>
            <a:pPr eaLnBrk="1" hangingPunct="1">
              <a:spcBef>
                <a:spcPct val="50000"/>
              </a:spcBef>
            </a:pPr>
            <a:r>
              <a:rPr lang="en-US" altLang="ar-EG" sz="1800">
                <a:latin typeface="Arial" charset="0"/>
              </a:rPr>
              <a:t>Sample loop</a:t>
            </a:r>
          </a:p>
        </p:txBody>
      </p:sp>
      <p:sp>
        <p:nvSpPr>
          <p:cNvPr id="36889" name="Text Box 32"/>
          <p:cNvSpPr txBox="1">
            <a:spLocks noChangeArrowheads="1"/>
          </p:cNvSpPr>
          <p:nvPr/>
        </p:nvSpPr>
        <p:spPr bwMode="auto">
          <a:xfrm>
            <a:off x="4495800" y="3810000"/>
            <a:ext cx="968375" cy="641350"/>
          </a:xfrm>
          <a:prstGeom prst="rect">
            <a:avLst/>
          </a:prstGeom>
          <a:noFill/>
          <a:ln w="9525">
            <a:noFill/>
            <a:miter lim="800000"/>
            <a:headEnd/>
            <a:tailEnd/>
          </a:ln>
        </p:spPr>
        <p:txBody>
          <a:bodyPr>
            <a:spAutoFit/>
          </a:bodyPr>
          <a:lstStyle/>
          <a:p>
            <a:pPr eaLnBrk="1" hangingPunct="1">
              <a:spcBef>
                <a:spcPct val="50000"/>
              </a:spcBef>
            </a:pPr>
            <a:r>
              <a:rPr lang="en-US" altLang="ar-EG" sz="1800">
                <a:latin typeface="Arial" charset="0"/>
              </a:rPr>
              <a:t>HPLC column</a:t>
            </a:r>
          </a:p>
        </p:txBody>
      </p:sp>
      <p:sp>
        <p:nvSpPr>
          <p:cNvPr id="36890" name="Text Box 33"/>
          <p:cNvSpPr txBox="1">
            <a:spLocks noChangeArrowheads="1"/>
          </p:cNvSpPr>
          <p:nvPr/>
        </p:nvSpPr>
        <p:spPr bwMode="auto">
          <a:xfrm>
            <a:off x="6781800" y="4495800"/>
            <a:ext cx="1295400" cy="641350"/>
          </a:xfrm>
          <a:prstGeom prst="rect">
            <a:avLst/>
          </a:prstGeom>
          <a:noFill/>
          <a:ln w="9525">
            <a:noFill/>
            <a:miter lim="800000"/>
            <a:headEnd/>
            <a:tailEnd/>
          </a:ln>
        </p:spPr>
        <p:txBody>
          <a:bodyPr>
            <a:spAutoFit/>
          </a:bodyPr>
          <a:lstStyle/>
          <a:p>
            <a:pPr eaLnBrk="1" hangingPunct="1">
              <a:spcBef>
                <a:spcPct val="50000"/>
              </a:spcBef>
            </a:pPr>
            <a:r>
              <a:rPr lang="en-US" altLang="ar-EG" sz="1800">
                <a:latin typeface="Arial" charset="0"/>
              </a:rPr>
              <a:t>UV detector</a:t>
            </a:r>
          </a:p>
        </p:txBody>
      </p:sp>
      <p:sp>
        <p:nvSpPr>
          <p:cNvPr id="36891" name="Text Box 34"/>
          <p:cNvSpPr txBox="1">
            <a:spLocks noChangeArrowheads="1"/>
          </p:cNvSpPr>
          <p:nvPr/>
        </p:nvSpPr>
        <p:spPr bwMode="auto">
          <a:xfrm>
            <a:off x="6324600" y="5943600"/>
            <a:ext cx="1295400" cy="641350"/>
          </a:xfrm>
          <a:prstGeom prst="rect">
            <a:avLst/>
          </a:prstGeom>
          <a:noFill/>
          <a:ln w="9525">
            <a:noFill/>
            <a:miter lim="800000"/>
            <a:headEnd/>
            <a:tailEnd/>
          </a:ln>
        </p:spPr>
        <p:txBody>
          <a:bodyPr>
            <a:spAutoFit/>
          </a:bodyPr>
          <a:lstStyle/>
          <a:p>
            <a:pPr eaLnBrk="1" hangingPunct="1">
              <a:spcBef>
                <a:spcPct val="50000"/>
              </a:spcBef>
            </a:pPr>
            <a:r>
              <a:rPr lang="en-US" altLang="ar-EG" sz="1800">
                <a:latin typeface="Arial" charset="0"/>
              </a:rPr>
              <a:t>Solvent waste</a:t>
            </a:r>
          </a:p>
        </p:txBody>
      </p:sp>
      <p:sp>
        <p:nvSpPr>
          <p:cNvPr id="36892" name="Line 35"/>
          <p:cNvSpPr>
            <a:spLocks noChangeShapeType="1"/>
          </p:cNvSpPr>
          <p:nvPr/>
        </p:nvSpPr>
        <p:spPr bwMode="auto">
          <a:xfrm>
            <a:off x="2133600" y="1143000"/>
            <a:ext cx="2971800" cy="914400"/>
          </a:xfrm>
          <a:prstGeom prst="line">
            <a:avLst/>
          </a:prstGeom>
          <a:noFill/>
          <a:ln w="9525">
            <a:solidFill>
              <a:schemeClr val="tx1"/>
            </a:solidFill>
            <a:round/>
            <a:headEnd/>
            <a:tailEnd/>
          </a:ln>
        </p:spPr>
        <p:txBody>
          <a:bodyPr/>
          <a:lstStyle/>
          <a:p>
            <a:endParaRPr lang="en-US"/>
          </a:p>
        </p:txBody>
      </p:sp>
      <p:pic>
        <p:nvPicPr>
          <p:cNvPr id="36893" name="Picture 36" descr="BD18215_"/>
          <p:cNvPicPr>
            <a:picLocks noChangeAspect="1" noChangeArrowheads="1"/>
          </p:cNvPicPr>
          <p:nvPr/>
        </p:nvPicPr>
        <p:blipFill>
          <a:blip r:embed="rId2"/>
          <a:srcRect/>
          <a:stretch>
            <a:fillRect/>
          </a:stretch>
        </p:blipFill>
        <p:spPr bwMode="auto">
          <a:xfrm>
            <a:off x="4800600" y="1219200"/>
            <a:ext cx="1895475" cy="1447800"/>
          </a:xfrm>
          <a:prstGeom prst="rect">
            <a:avLst/>
          </a:prstGeom>
          <a:noFill/>
          <a:ln w="9525">
            <a:noFill/>
            <a:miter lim="800000"/>
            <a:headEnd/>
            <a:tailEnd/>
          </a:ln>
        </p:spPr>
      </p:pic>
      <p:sp>
        <p:nvSpPr>
          <p:cNvPr id="36894" name="Line 37"/>
          <p:cNvSpPr>
            <a:spLocks noChangeShapeType="1"/>
          </p:cNvSpPr>
          <p:nvPr/>
        </p:nvSpPr>
        <p:spPr bwMode="auto">
          <a:xfrm flipV="1">
            <a:off x="8001000" y="1905000"/>
            <a:ext cx="0" cy="2209800"/>
          </a:xfrm>
          <a:prstGeom prst="line">
            <a:avLst/>
          </a:prstGeom>
          <a:noFill/>
          <a:ln w="9525">
            <a:solidFill>
              <a:schemeClr val="tx1"/>
            </a:solidFill>
            <a:round/>
            <a:headEnd/>
            <a:tailEnd/>
          </a:ln>
        </p:spPr>
        <p:txBody>
          <a:bodyPr/>
          <a:lstStyle/>
          <a:p>
            <a:endParaRPr lang="en-US"/>
          </a:p>
        </p:txBody>
      </p:sp>
      <p:sp>
        <p:nvSpPr>
          <p:cNvPr id="36895" name="Line 38"/>
          <p:cNvSpPr>
            <a:spLocks noChangeShapeType="1"/>
          </p:cNvSpPr>
          <p:nvPr/>
        </p:nvSpPr>
        <p:spPr bwMode="auto">
          <a:xfrm flipH="1">
            <a:off x="6324600" y="1905000"/>
            <a:ext cx="1676400" cy="152400"/>
          </a:xfrm>
          <a:prstGeom prst="line">
            <a:avLst/>
          </a:prstGeom>
          <a:noFill/>
          <a:ln w="9525">
            <a:solidFill>
              <a:schemeClr val="tx1"/>
            </a:solidFill>
            <a:round/>
            <a:headEnd/>
            <a:tailEnd/>
          </a:ln>
        </p:spPr>
        <p:txBody>
          <a:bodyPr/>
          <a:lstStyle/>
          <a:p>
            <a:endParaRPr lang="en-US"/>
          </a:p>
        </p:txBody>
      </p:sp>
      <p:sp>
        <p:nvSpPr>
          <p:cNvPr id="36896" name="Rectangle 39"/>
          <p:cNvSpPr>
            <a:spLocks noChangeArrowheads="1"/>
          </p:cNvSpPr>
          <p:nvPr/>
        </p:nvSpPr>
        <p:spPr bwMode="auto">
          <a:xfrm rot="2408933">
            <a:off x="2819400" y="2819400"/>
            <a:ext cx="228600" cy="609600"/>
          </a:xfrm>
          <a:prstGeom prst="rect">
            <a:avLst/>
          </a:prstGeom>
          <a:solidFill>
            <a:schemeClr val="accent1"/>
          </a:solidFill>
          <a:ln w="9525">
            <a:solidFill>
              <a:schemeClr val="tx1"/>
            </a:solidFill>
            <a:miter lim="800000"/>
            <a:headEnd/>
            <a:tailEnd/>
          </a:ln>
        </p:spPr>
        <p:txBody>
          <a:bodyPr wrap="none" anchor="ctr"/>
          <a:lstStyle/>
          <a:p>
            <a:endParaRPr lang="ar-EG"/>
          </a:p>
        </p:txBody>
      </p:sp>
      <p:sp>
        <p:nvSpPr>
          <p:cNvPr id="36897" name="AutoShape 41"/>
          <p:cNvSpPr>
            <a:spLocks noChangeArrowheads="1"/>
          </p:cNvSpPr>
          <p:nvPr/>
        </p:nvSpPr>
        <p:spPr bwMode="auto">
          <a:xfrm>
            <a:off x="2057400" y="2819400"/>
            <a:ext cx="762000" cy="152400"/>
          </a:xfrm>
          <a:prstGeom prst="leftArrow">
            <a:avLst>
              <a:gd name="adj1" fmla="val 50000"/>
              <a:gd name="adj2" fmla="val 125000"/>
            </a:avLst>
          </a:prstGeom>
          <a:solidFill>
            <a:srgbClr val="9900CC"/>
          </a:solidFill>
          <a:ln w="9525">
            <a:solidFill>
              <a:srgbClr val="9900CC"/>
            </a:solidFill>
            <a:miter lim="800000"/>
            <a:headEnd/>
            <a:tailEnd/>
          </a:ln>
        </p:spPr>
        <p:txBody>
          <a:bodyPr wrap="none" anchor="ctr"/>
          <a:lstStyle/>
          <a:p>
            <a:endParaRPr lang="ar-EG"/>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72400" cy="1143000"/>
          </a:xfrm>
          <a:solidFill>
            <a:schemeClr val="accent1">
              <a:lumMod val="40000"/>
              <a:lumOff val="60000"/>
            </a:schemeClr>
          </a:solidFill>
        </p:spPr>
        <p:txBody>
          <a:bodyPr/>
          <a:lstStyle/>
          <a:p>
            <a:pPr algn="ctr"/>
            <a:r>
              <a:rPr lang="en-US" dirty="0" smtClean="0"/>
              <a:t>Some Determinations by using </a:t>
            </a:r>
            <a:r>
              <a:rPr lang="en-US" dirty="0" smtClean="0">
                <a:solidFill>
                  <a:schemeClr val="tx1"/>
                </a:solidFill>
              </a:rPr>
              <a:t>U.V. Spectroscopy in food science .</a:t>
            </a:r>
            <a:endParaRPr lang="en-US" dirty="0"/>
          </a:p>
        </p:txBody>
      </p:sp>
      <p:sp>
        <p:nvSpPr>
          <p:cNvPr id="3" name="Content Placeholder 2"/>
          <p:cNvSpPr>
            <a:spLocks noGrp="1"/>
          </p:cNvSpPr>
          <p:nvPr>
            <p:ph sz="quarter" idx="1"/>
          </p:nvPr>
        </p:nvSpPr>
        <p:spPr>
          <a:solidFill>
            <a:schemeClr val="bg2"/>
          </a:solidFill>
        </p:spPr>
        <p:txBody>
          <a:bodyPr/>
          <a:lstStyle/>
          <a:p>
            <a:r>
              <a:rPr lang="en-US" dirty="0" smtClean="0"/>
              <a:t>The free radical scavenging property was performed using UV-Visible spectroscopy.</a:t>
            </a:r>
          </a:p>
          <a:p>
            <a:r>
              <a:rPr lang="en-US" i="1" dirty="0" smtClean="0"/>
              <a:t>Determination of Food </a:t>
            </a:r>
            <a:r>
              <a:rPr lang="en-US" i="1" dirty="0" err="1" smtClean="0"/>
              <a:t>Colour</a:t>
            </a:r>
            <a:r>
              <a:rPr lang="en-US" i="1" dirty="0" smtClean="0"/>
              <a:t> by Using UV-VIS (((</a:t>
            </a:r>
            <a:r>
              <a:rPr lang="en-US" dirty="0" smtClean="0"/>
              <a:t>as study the interaction between radiation and matter in regards to the wavelength of  </a:t>
            </a:r>
            <a:r>
              <a:rPr lang="en-US" dirty="0" err="1" smtClean="0"/>
              <a:t>photons.Carmoisine</a:t>
            </a:r>
            <a:r>
              <a:rPr lang="en-US" dirty="0" smtClean="0"/>
              <a:t> is another synthetic food dye used to provide the red to maroon </a:t>
            </a:r>
            <a:r>
              <a:rPr lang="en-US" dirty="0" err="1" smtClean="0"/>
              <a:t>colour</a:t>
            </a:r>
            <a:r>
              <a:rPr lang="en-US" dirty="0" smtClean="0"/>
              <a:t> range. It is in the </a:t>
            </a:r>
            <a:r>
              <a:rPr lang="en-US" dirty="0" err="1" smtClean="0"/>
              <a:t>azo</a:t>
            </a:r>
            <a:r>
              <a:rPr lang="en-US" dirty="0" smtClean="0"/>
              <a:t> dye group. Other names for </a:t>
            </a:r>
            <a:r>
              <a:rPr lang="en-US" dirty="0" err="1" smtClean="0"/>
              <a:t>Carmoisine</a:t>
            </a:r>
            <a:r>
              <a:rPr lang="en-US" dirty="0" smtClean="0"/>
              <a:t> include </a:t>
            </a:r>
            <a:r>
              <a:rPr lang="en-US" dirty="0" err="1" smtClean="0"/>
              <a:t>Azorubine</a:t>
            </a:r>
            <a:r>
              <a:rPr lang="en-US" dirty="0" smtClean="0"/>
              <a:t>, Food Red 3, </a:t>
            </a:r>
            <a:r>
              <a:rPr lang="en-US" dirty="0" err="1" smtClean="0"/>
              <a:t>Azorubin</a:t>
            </a:r>
            <a:r>
              <a:rPr lang="en-US" dirty="0" smtClean="0"/>
              <a:t> S, and </a:t>
            </a:r>
            <a:r>
              <a:rPr lang="en-US" dirty="0" err="1" smtClean="0"/>
              <a:t>Brillantcarmoisin</a:t>
            </a:r>
            <a:r>
              <a:rPr lang="en-US" dirty="0" smtClean="0"/>
              <a:t>.</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7848600" cy="6096000"/>
          </a:xfrm>
          <a:solidFill>
            <a:srgbClr val="92D050"/>
          </a:solidFill>
        </p:spPr>
        <p:txBody>
          <a:bodyPr/>
          <a:lstStyle/>
          <a:p>
            <a:pPr algn="just"/>
            <a:r>
              <a:rPr lang="en-US" sz="3200" dirty="0" smtClean="0"/>
              <a:t>The UV-VIS spectroscopy is mainly used to examine the quality of edible oils regarding a number of parameters including the </a:t>
            </a:r>
            <a:r>
              <a:rPr lang="en-US" sz="3200" dirty="0" err="1" smtClean="0"/>
              <a:t>anisidine</a:t>
            </a:r>
            <a:r>
              <a:rPr lang="en-US" sz="3200" dirty="0" smtClean="0"/>
              <a:t> value and TOTOX value. Another parameter of oil quality is general </a:t>
            </a:r>
            <a:r>
              <a:rPr lang="en-US" sz="3200" dirty="0" err="1" smtClean="0"/>
              <a:t>colour</a:t>
            </a:r>
            <a:r>
              <a:rPr lang="en-US" sz="3200" dirty="0" smtClean="0"/>
              <a:t> which is determined by the saturation of chlorophyll or </a:t>
            </a:r>
            <a:r>
              <a:rPr lang="en-US" sz="3200" dirty="0" err="1" smtClean="0"/>
              <a:t>carotenoid</a:t>
            </a:r>
            <a:r>
              <a:rPr lang="en-US" sz="3200" dirty="0" smtClean="0"/>
              <a:t> pigments. Unlike oil produced through cold press extraction.</a:t>
            </a:r>
          </a:p>
          <a:p>
            <a:pPr>
              <a:buNone/>
            </a:pP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r>
              <a:rPr lang="en-US" dirty="0" smtClean="0"/>
              <a:t>some papers used </a:t>
            </a:r>
            <a:r>
              <a:rPr lang="en-US" dirty="0" smtClean="0">
                <a:solidFill>
                  <a:schemeClr val="tx1"/>
                </a:solidFill>
              </a:rPr>
              <a:t>U.V. Spectroscopy technique.        ( Paper title).</a:t>
            </a:r>
            <a:endParaRPr lang="en-US" dirty="0"/>
          </a:p>
        </p:txBody>
      </p:sp>
      <p:sp>
        <p:nvSpPr>
          <p:cNvPr id="3" name="Content Placeholder 2"/>
          <p:cNvSpPr>
            <a:spLocks noGrp="1"/>
          </p:cNvSpPr>
          <p:nvPr>
            <p:ph sz="quarter" idx="1"/>
          </p:nvPr>
        </p:nvSpPr>
        <p:spPr>
          <a:solidFill>
            <a:schemeClr val="accent2">
              <a:lumMod val="60000"/>
              <a:lumOff val="40000"/>
            </a:schemeClr>
          </a:solidFill>
        </p:spPr>
        <p:txBody>
          <a:bodyPr/>
          <a:lstStyle/>
          <a:p>
            <a:r>
              <a:rPr lang="en-US" sz="2300" b="1" dirty="0" smtClean="0">
                <a:solidFill>
                  <a:schemeClr val="accent6">
                    <a:lumMod val="50000"/>
                  </a:schemeClr>
                </a:solidFill>
                <a:hlinkClick r:id="rId2"/>
              </a:rPr>
              <a:t>spectroscopy Application of UV-VIS absorption to monitoring changes in </a:t>
            </a:r>
            <a:r>
              <a:rPr lang="en-US" sz="2300" b="1" dirty="0" smtClean="0">
                <a:hlinkClick r:id="rId2"/>
              </a:rPr>
              <a:t>virgin olive oil during storage</a:t>
            </a:r>
            <a:r>
              <a:rPr lang="en-US" sz="2300" b="1" dirty="0" smtClean="0"/>
              <a:t>. </a:t>
            </a:r>
            <a:r>
              <a:rPr lang="en-US" sz="2300" dirty="0" smtClean="0"/>
              <a:t>Jan 2005</a:t>
            </a:r>
            <a:endParaRPr lang="en-US" sz="2300" b="1" dirty="0" smtClean="0"/>
          </a:p>
          <a:p>
            <a:r>
              <a:rPr lang="en-US" sz="2300" b="1" dirty="0" smtClean="0">
                <a:hlinkClick r:id="rId3"/>
              </a:rPr>
              <a:t>characteristic UV–Vis absorption bands for rapid analysis of water contaminants</a:t>
            </a:r>
            <a:r>
              <a:rPr lang="en-US" sz="2300" b="1" dirty="0" smtClean="0"/>
              <a:t>.</a:t>
            </a:r>
            <a:r>
              <a:rPr lang="en-US" sz="2300" dirty="0" smtClean="0"/>
              <a:t> Aug 2016</a:t>
            </a:r>
            <a:endParaRPr lang="en-US" sz="2300" b="1" dirty="0" smtClean="0"/>
          </a:p>
          <a:p>
            <a:r>
              <a:rPr lang="en-US" sz="2300" b="1" dirty="0" smtClean="0"/>
              <a:t>: </a:t>
            </a:r>
            <a:r>
              <a:rPr lang="en-US" sz="2300" b="1" dirty="0" smtClean="0">
                <a:hlinkClick r:id="rId4"/>
              </a:rPr>
              <a:t>Performance Enhanced UV/</a:t>
            </a:r>
            <a:r>
              <a:rPr lang="en-US" sz="2300" b="1" dirty="0" err="1" smtClean="0">
                <a:hlinkClick r:id="rId4"/>
              </a:rPr>
              <a:t>vis</a:t>
            </a:r>
            <a:r>
              <a:rPr lang="en-US" sz="2300" b="1" dirty="0" smtClean="0">
                <a:hlinkClick r:id="rId4"/>
              </a:rPr>
              <a:t> Spectroscopic </a:t>
            </a:r>
            <a:r>
              <a:rPr lang="en-US" sz="2300" b="1" dirty="0" err="1" smtClean="0">
                <a:hlinkClick r:id="rId4"/>
              </a:rPr>
              <a:t>Microfluidic</a:t>
            </a:r>
            <a:r>
              <a:rPr lang="en-US" sz="2300" b="1" dirty="0" smtClean="0">
                <a:hlinkClick r:id="rId4"/>
              </a:rPr>
              <a:t> Sensor for Ascorbic Acid Quantification in Human Blood</a:t>
            </a:r>
            <a:r>
              <a:rPr lang="en-US" sz="2000" dirty="0" smtClean="0"/>
              <a:t> May 2016</a:t>
            </a:r>
            <a:endParaRPr lang="en-US" sz="2300" b="1" dirty="0" smtClean="0"/>
          </a:p>
          <a:p>
            <a:r>
              <a:rPr lang="en-US" sz="2300" b="1" dirty="0" smtClean="0">
                <a:hlinkClick r:id="rId5"/>
              </a:rPr>
              <a:t>UV–Vis spectroscopy of tyrosine side-groups in studies of protein structure</a:t>
            </a:r>
            <a:r>
              <a:rPr lang="en-US" sz="2300" b="1" dirty="0" smtClean="0"/>
              <a:t>   </a:t>
            </a:r>
            <a:r>
              <a:rPr lang="en-US" sz="2000" dirty="0" smtClean="0"/>
              <a:t>May 2016</a:t>
            </a:r>
            <a:endParaRPr lang="en-US" sz="2300" b="1"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228600"/>
            <a:ext cx="8382000" cy="6400800"/>
          </a:xfrm>
        </p:spPr>
        <p:txBody>
          <a:bodyPr>
            <a:normAutofit/>
          </a:bodyPr>
          <a:lstStyle/>
          <a:p>
            <a:r>
              <a:rPr lang="en-US" b="1" u="sng" dirty="0" smtClean="0">
                <a:hlinkClick r:id="rId2"/>
              </a:rPr>
              <a:t>Green synthesis of magnetic iron nanoparticles coated by olive oil and verifying its efficiency in extraction of nickel from environmental samples via UV-Vis </a:t>
            </a:r>
            <a:r>
              <a:rPr lang="en-US" b="1" u="sng" dirty="0" err="1" smtClean="0">
                <a:hlinkClick r:id="rId2"/>
              </a:rPr>
              <a:t>spectrophotometry</a:t>
            </a:r>
            <a:r>
              <a:rPr lang="en-US" b="1" u="sng" dirty="0" smtClean="0"/>
              <a:t>.      (</a:t>
            </a:r>
            <a:r>
              <a:rPr lang="en-US" dirty="0" smtClean="0"/>
              <a:t>Apr 2016).</a:t>
            </a:r>
          </a:p>
          <a:p>
            <a:endParaRPr lang="en-US" dirty="0" smtClean="0"/>
          </a:p>
          <a:p>
            <a:r>
              <a:rPr lang="en-US" b="1" u="sng" dirty="0" smtClean="0">
                <a:hlinkClick r:id="rId3"/>
              </a:rPr>
              <a:t>Molecular structure and UV-Vis spectral analysis of new synthesized </a:t>
            </a:r>
            <a:r>
              <a:rPr lang="en-US" b="1" u="sng" dirty="0" err="1" smtClean="0">
                <a:hlinkClick r:id="rId3"/>
              </a:rPr>
              <a:t>azo</a:t>
            </a:r>
            <a:r>
              <a:rPr lang="en-US" b="1" u="sng" dirty="0" smtClean="0">
                <a:hlinkClick r:id="rId3"/>
              </a:rPr>
              <a:t> dyes for application in polarizing films</a:t>
            </a:r>
            <a:r>
              <a:rPr lang="en-US" b="1" u="sng" dirty="0" smtClean="0"/>
              <a:t>.      (</a:t>
            </a:r>
            <a:r>
              <a:rPr lang="en-US" dirty="0" smtClean="0"/>
              <a:t> Feb 2016)</a:t>
            </a:r>
          </a:p>
          <a:p>
            <a:endParaRPr lang="en-US" dirty="0" smtClean="0"/>
          </a:p>
          <a:p>
            <a:r>
              <a:rPr lang="en-US" b="1" dirty="0" smtClean="0"/>
              <a:t> </a:t>
            </a:r>
            <a:r>
              <a:rPr lang="en-US" b="1" u="sng" dirty="0" smtClean="0">
                <a:hlinkClick r:id="rId4"/>
              </a:rPr>
              <a:t>Advanced lipid systems containing β-carotene: Stability under UV-</a:t>
            </a:r>
            <a:r>
              <a:rPr lang="en-US" b="1" u="sng" dirty="0" err="1" smtClean="0">
                <a:hlinkClick r:id="rId4"/>
              </a:rPr>
              <a:t>vis</a:t>
            </a:r>
            <a:r>
              <a:rPr lang="en-US" b="1" u="sng" dirty="0" smtClean="0">
                <a:hlinkClick r:id="rId4"/>
              </a:rPr>
              <a:t> radiation and application on porcine skin in vitro</a:t>
            </a:r>
            <a:r>
              <a:rPr lang="en-US" b="1" u="sng" dirty="0" smtClean="0"/>
              <a:t>     (</a:t>
            </a:r>
            <a:r>
              <a:rPr lang="en-US" dirty="0" smtClean="0"/>
              <a:t>Jun 2015).</a:t>
            </a:r>
            <a:endParaRPr lang="en-US" b="1" dirty="0" smtClean="0"/>
          </a:p>
          <a:p>
            <a:r>
              <a:rPr lang="en-US" b="1" dirty="0" smtClean="0"/>
              <a:t> </a:t>
            </a:r>
            <a:r>
              <a:rPr lang="en-US" sz="2000" b="1" u="sng" dirty="0" smtClean="0">
                <a:hlinkClick r:id="rId5"/>
              </a:rPr>
              <a:t>LINEARIZATION OF THE BRADFORD PROTEIN ASSAY TO APPLICATION IN COW MILK PROTEINS QUANTIFICATION BY UV-Vis SPECTROPHOTOMETRY METHOD</a:t>
            </a:r>
            <a:r>
              <a:rPr lang="en-US" sz="2000" b="1" u="sng" dirty="0" smtClean="0"/>
              <a:t>    </a:t>
            </a:r>
            <a:r>
              <a:rPr lang="en-US" sz="2000" dirty="0" smtClean="0"/>
              <a:t>Jun 2015</a:t>
            </a:r>
            <a:endParaRPr lang="en-US" sz="2000" b="1" dirty="0" smtClean="0"/>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solidFill>
        </p:spPr>
        <p:txBody>
          <a:bodyPr/>
          <a:lstStyle/>
          <a:p>
            <a:r>
              <a:rPr lang="en-US" dirty="0" smtClean="0"/>
              <a:t>some papers used </a:t>
            </a:r>
            <a:r>
              <a:rPr lang="en-US" dirty="0" smtClean="0">
                <a:solidFill>
                  <a:schemeClr val="tx1"/>
                </a:solidFill>
              </a:rPr>
              <a:t>U.V. Spectroscopy technique.        ( Paper title).</a:t>
            </a:r>
            <a:endParaRPr lang="en-US" dirty="0"/>
          </a:p>
        </p:txBody>
      </p:sp>
      <p:sp>
        <p:nvSpPr>
          <p:cNvPr id="3" name="Content Placeholder 2"/>
          <p:cNvSpPr>
            <a:spLocks noGrp="1"/>
          </p:cNvSpPr>
          <p:nvPr>
            <p:ph sz="quarter" idx="1"/>
          </p:nvPr>
        </p:nvSpPr>
        <p:spPr/>
        <p:txBody>
          <a:bodyPr/>
          <a:lstStyle/>
          <a:p>
            <a:r>
              <a:rPr lang="en-US" b="1" dirty="0" smtClean="0">
                <a:hlinkClick r:id="rId2"/>
              </a:rPr>
              <a:t>Coating of gold nanoparticles for medical application: UV-VIS</a:t>
            </a:r>
            <a:r>
              <a:rPr lang="en-US" b="1" dirty="0" smtClean="0"/>
              <a:t>. (</a:t>
            </a:r>
            <a:r>
              <a:rPr lang="en-US" dirty="0" smtClean="0"/>
              <a:t> Nov 2014)</a:t>
            </a:r>
          </a:p>
          <a:p>
            <a:endParaRPr lang="en-US" b="1" dirty="0" smtClean="0"/>
          </a:p>
          <a:p>
            <a:r>
              <a:rPr lang="en-US" b="1" dirty="0" smtClean="0"/>
              <a:t> </a:t>
            </a:r>
            <a:r>
              <a:rPr lang="en-US" b="1" u="sng" dirty="0" smtClean="0">
                <a:hlinkClick r:id="rId3"/>
              </a:rPr>
              <a:t>Validation of an Ultraviolet-visible (UV-Vis) technique for the quantitative determination of </a:t>
            </a:r>
            <a:r>
              <a:rPr lang="en-US" b="1" u="sng" dirty="0" err="1" smtClean="0">
                <a:hlinkClick r:id="rId3"/>
              </a:rPr>
              <a:t>curcumin</a:t>
            </a:r>
            <a:r>
              <a:rPr lang="en-US" b="1" u="sng" dirty="0" smtClean="0">
                <a:hlinkClick r:id="rId3"/>
              </a:rPr>
              <a:t> in poly(L-lactic acid) nanoparticles</a:t>
            </a:r>
            <a:r>
              <a:rPr lang="en-US" b="1" u="sng" dirty="0" smtClean="0"/>
              <a:t> (</a:t>
            </a:r>
            <a:r>
              <a:rPr lang="en-US" dirty="0" smtClean="0"/>
              <a:t>Sep 2014).</a:t>
            </a:r>
          </a:p>
          <a:p>
            <a:endParaRPr lang="en-US" b="1" dirty="0" smtClean="0"/>
          </a:p>
          <a:p>
            <a:r>
              <a:rPr lang="en-US" b="1" dirty="0" smtClean="0"/>
              <a:t> </a:t>
            </a:r>
            <a:r>
              <a:rPr lang="en-US" b="1" u="sng" dirty="0" smtClean="0">
                <a:hlinkClick r:id="rId4"/>
              </a:rPr>
              <a:t>Water Quality Analysis by UV-Vis Spectroscopy: A Review of Methodology and Application</a:t>
            </a:r>
            <a:r>
              <a:rPr lang="en-US" b="1" u="sng" dirty="0" smtClean="0"/>
              <a:t>.(</a:t>
            </a:r>
            <a:r>
              <a:rPr lang="en-US" dirty="0" smtClean="0"/>
              <a:t>Jul 2013 ).</a:t>
            </a:r>
            <a:endParaRPr lang="en-US" b="1" dirty="0" smtClean="0"/>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References:</a:t>
            </a:r>
            <a:endParaRPr lang="en-US" dirty="0">
              <a:solidFill>
                <a:schemeClr val="tx1"/>
              </a:solidFill>
            </a:endParaRPr>
          </a:p>
        </p:txBody>
      </p:sp>
      <p:sp>
        <p:nvSpPr>
          <p:cNvPr id="3" name="Content Placeholder 2"/>
          <p:cNvSpPr>
            <a:spLocks noGrp="1"/>
          </p:cNvSpPr>
          <p:nvPr>
            <p:ph sz="quarter" idx="1"/>
          </p:nvPr>
        </p:nvSpPr>
        <p:spPr>
          <a:xfrm>
            <a:off x="457200" y="1600200"/>
            <a:ext cx="7848600" cy="4873752"/>
          </a:xfrm>
        </p:spPr>
        <p:txBody>
          <a:bodyPr/>
          <a:lstStyle/>
          <a:p>
            <a:pPr marL="457200" indent="-457200">
              <a:lnSpc>
                <a:spcPct val="150000"/>
              </a:lnSpc>
              <a:buFont typeface="+mj-lt"/>
              <a:buAutoNum type="arabicPeriod"/>
            </a:pPr>
            <a:r>
              <a:rPr lang="en-US" dirty="0" smtClean="0"/>
              <a:t>Sharma. Y.R. Elementary Organic Spectroscopy. First edition .S.Chand Publisher; 2010.</a:t>
            </a:r>
          </a:p>
          <a:p>
            <a:pPr marL="457200" indent="-457200">
              <a:lnSpc>
                <a:spcPct val="150000"/>
              </a:lnSpc>
              <a:buFont typeface="+mj-lt"/>
              <a:buAutoNum type="arabicPeriod"/>
            </a:pPr>
            <a:r>
              <a:rPr lang="en-US" dirty="0" smtClean="0"/>
              <a:t>Chatwal G.R. Instrumental methods of chemical analysis. First edition. Himalaya Publisher; 2010.</a:t>
            </a:r>
          </a:p>
          <a:p>
            <a:pPr marL="457200" indent="-457200">
              <a:lnSpc>
                <a:spcPct val="150000"/>
              </a:lnSpc>
              <a:buFont typeface="+mj-lt"/>
              <a:buAutoNum type="arabicPeriod"/>
            </a:pPr>
            <a:r>
              <a:rPr lang="en-US" u="sng" dirty="0" smtClean="0">
                <a:hlinkClick r:id="rId2"/>
              </a:rPr>
              <a:t>www.chem.agilent.com/Library/</a:t>
            </a:r>
            <a:r>
              <a:rPr lang="en-US" b="1" u="sng" dirty="0" smtClean="0">
                <a:hlinkClick r:id="rId2"/>
              </a:rPr>
              <a:t>applications</a:t>
            </a:r>
            <a:r>
              <a:rPr lang="en-US" u="sng" dirty="0" smtClean="0">
                <a:hlinkClick r:id="rId2"/>
              </a:rPr>
              <a:t>/uv31.pdf</a:t>
            </a:r>
            <a:r>
              <a:rPr lang="en-US" dirty="0" smtClean="0"/>
              <a:t>.</a:t>
            </a:r>
          </a:p>
          <a:p>
            <a:pPr marL="457200" indent="-457200">
              <a:lnSpc>
                <a:spcPct val="150000"/>
              </a:lnSpc>
              <a:buFont typeface="+mj-lt"/>
              <a:buAutoNum type="arabicPeriod"/>
            </a:pPr>
            <a:r>
              <a:rPr lang="en-US" dirty="0" smtClean="0">
                <a:hlinkClick r:id="rId3"/>
              </a:rPr>
              <a:t>www.uvitron.com/</a:t>
            </a:r>
            <a:r>
              <a:rPr lang="en-US" b="1" dirty="0" smtClean="0">
                <a:hlinkClick r:id="rId3"/>
              </a:rPr>
              <a:t>Applications</a:t>
            </a:r>
            <a:r>
              <a:rPr lang="en-US" dirty="0" smtClean="0">
                <a:hlinkClick r:id="rId3"/>
              </a:rPr>
              <a:t>.html</a:t>
            </a:r>
            <a:r>
              <a:rPr lang="en-US" dirty="0" smtClean="0"/>
              <a:t>.</a:t>
            </a:r>
          </a:p>
          <a:p>
            <a:pPr>
              <a:buNone/>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Spectroscopy?</a:t>
            </a:r>
            <a:endParaRPr lang="en-US" dirty="0"/>
          </a:p>
        </p:txBody>
      </p:sp>
      <p:sp>
        <p:nvSpPr>
          <p:cNvPr id="3" name="Content Placeholder 2"/>
          <p:cNvSpPr>
            <a:spLocks noGrp="1"/>
          </p:cNvSpPr>
          <p:nvPr>
            <p:ph sz="quarter" idx="1"/>
          </p:nvPr>
        </p:nvSpPr>
        <p:spPr/>
        <p:txBody>
          <a:bodyPr/>
          <a:lstStyle/>
          <a:p>
            <a:pPr>
              <a:buNone/>
            </a:pPr>
            <a:r>
              <a:rPr lang="en-US" dirty="0" smtClean="0"/>
              <a:t>Spectroscopy is a technique that uses the interaction of energy with a sample to perform an analysis.</a:t>
            </a:r>
          </a:p>
          <a:p>
            <a:pPr fontAlgn="base"/>
            <a:r>
              <a:rPr lang="en-US" b="1" dirty="0" smtClean="0"/>
              <a:t>What Is a Spectrum?</a:t>
            </a:r>
            <a:endParaRPr lang="en-US" dirty="0" smtClean="0"/>
          </a:p>
          <a:p>
            <a:pPr fontAlgn="base"/>
            <a:r>
              <a:rPr lang="en-US" dirty="0" smtClean="0"/>
              <a:t>The data that is obtained from spectroscopy is called a spectrum. A spectrum is a plot of the intensity of energy detected versus the wavelength (or mass or momentum or frequency, etc.) of the energy.</a:t>
            </a:r>
          </a:p>
          <a:p>
            <a:pPr>
              <a:buNone/>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arti\Desktop\iStock_thank_you_flower_resized.jpg"/>
          <p:cNvPicPr>
            <a:picLocks noGrp="1" noChangeAspect="1" noChangeArrowheads="1"/>
          </p:cNvPicPr>
          <p:nvPr>
            <p:ph sz="quarter" idx="1"/>
          </p:nvPr>
        </p:nvPicPr>
        <p:blipFill>
          <a:blip r:embed="rId2"/>
          <a:srcRect/>
          <a:stretch>
            <a:fillRect/>
          </a:stretch>
        </p:blipFill>
        <p:spPr bwMode="auto">
          <a:xfrm>
            <a:off x="152400" y="152400"/>
            <a:ext cx="8610600" cy="3276600"/>
          </a:xfrm>
          <a:prstGeom prst="rect">
            <a:avLst/>
          </a:prstGeom>
          <a:noFill/>
        </p:spPr>
      </p:pic>
      <p:pic>
        <p:nvPicPr>
          <p:cNvPr id="3" name="Picture 3" descr="C:\Users\Aarti\Desktop\t70.jpg"/>
          <p:cNvPicPr>
            <a:picLocks noChangeAspect="1" noChangeArrowheads="1"/>
          </p:cNvPicPr>
          <p:nvPr/>
        </p:nvPicPr>
        <p:blipFill>
          <a:blip r:embed="rId3"/>
          <a:srcRect/>
          <a:stretch>
            <a:fillRect/>
          </a:stretch>
        </p:blipFill>
        <p:spPr bwMode="auto">
          <a:xfrm>
            <a:off x="152400" y="3429000"/>
            <a:ext cx="8610600" cy="32766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 Information Is Obtained?</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pPr fontAlgn="base"/>
            <a:r>
              <a:rPr lang="en-US" dirty="0" smtClean="0"/>
              <a:t>A spectrum can be used to obtain information about atomic and molecular energy levels, molecular geometries, chemical bonds, interactions of molecules, and related processes. Often, spectra are used to identify the components of a sample (qualitative analysis). Spectra may also be used to measure the amount of material in a sample (quantitative analysis).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 Instruments Are Needed?</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pPr fontAlgn="base"/>
            <a:r>
              <a:rPr lang="en-US" dirty="0" smtClean="0"/>
              <a:t>There are several instruments that are used to perform a spectroscopic analysis. In simplest terms, spectroscopy requires an energy source (commonly a laser, but this could be an ion source or radiation source) and a device for measuring the change in the energy source after it has interacted with the sample (often a spectrophotometer or interferometer).</a:t>
            </a:r>
          </a:p>
          <a:p>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914400"/>
          </a:xfrm>
        </p:spPr>
        <p:txBody>
          <a:bodyPr>
            <a:normAutofit/>
          </a:bodyPr>
          <a:lstStyle/>
          <a:p>
            <a:r>
              <a:rPr lang="en-US" b="1" dirty="0" smtClean="0"/>
              <a:t>What Are Some Types of Spectroscopy?</a:t>
            </a:r>
            <a:endParaRPr lang="en-US" dirty="0"/>
          </a:p>
        </p:txBody>
      </p:sp>
      <p:sp>
        <p:nvSpPr>
          <p:cNvPr id="3" name="Content Placeholder 2"/>
          <p:cNvSpPr>
            <a:spLocks noGrp="1"/>
          </p:cNvSpPr>
          <p:nvPr>
            <p:ph sz="quarter" idx="1"/>
          </p:nvPr>
        </p:nvSpPr>
        <p:spPr/>
        <p:txBody>
          <a:bodyPr>
            <a:normAutofit/>
          </a:bodyPr>
          <a:lstStyle/>
          <a:p>
            <a:r>
              <a:rPr lang="en-US" dirty="0" smtClean="0"/>
              <a:t>There are as many different types of spectroscopy as there are energy sources! Here are some examples:-</a:t>
            </a:r>
          </a:p>
          <a:p>
            <a:r>
              <a:rPr lang="en-US" sz="2800" i="1" dirty="0" smtClean="0"/>
              <a:t>Astronomical Spectroscopy</a:t>
            </a:r>
          </a:p>
          <a:p>
            <a:r>
              <a:rPr lang="en-US" sz="2800" i="1" dirty="0" smtClean="0"/>
              <a:t>Atomic Absorption Spectroscopy</a:t>
            </a:r>
          </a:p>
          <a:p>
            <a:r>
              <a:rPr lang="en-US" sz="2800" i="1" dirty="0" smtClean="0"/>
              <a:t>Attenuated Total Reflectance Spectroscopy</a:t>
            </a:r>
          </a:p>
          <a:p>
            <a:r>
              <a:rPr lang="en-US" sz="2800" i="1" dirty="0" smtClean="0"/>
              <a:t>Electron Paramagnetic Spectroscopy</a:t>
            </a:r>
          </a:p>
          <a:p>
            <a:r>
              <a:rPr lang="en-US" sz="2800" i="1" dirty="0" smtClean="0"/>
              <a:t>Electron Spectroscopy</a:t>
            </a:r>
          </a:p>
          <a:p>
            <a:r>
              <a:rPr lang="en-US" sz="2800" i="1" dirty="0" smtClean="0"/>
              <a:t>Fourier Transform </a:t>
            </a:r>
            <a:r>
              <a:rPr lang="en-US" sz="2800" i="1" dirty="0" err="1" smtClean="0"/>
              <a:t>Spectrosopy</a:t>
            </a:r>
            <a:endParaRPr lang="en-US" sz="2800" i="1" dirty="0" smtClean="0"/>
          </a:p>
          <a:p>
            <a:endParaRPr lang="en-US" i="1" dirty="0" smtClean="0"/>
          </a:p>
          <a:p>
            <a:endParaRPr lang="en-US" i="1"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457200"/>
            <a:ext cx="8461248" cy="6019800"/>
          </a:xfrm>
        </p:spPr>
        <p:txBody>
          <a:bodyPr>
            <a:normAutofit/>
          </a:bodyPr>
          <a:lstStyle/>
          <a:p>
            <a:r>
              <a:rPr lang="en-US" sz="4000" i="1" dirty="0" smtClean="0"/>
              <a:t>Gamma-ray Spectroscopy</a:t>
            </a:r>
          </a:p>
          <a:p>
            <a:r>
              <a:rPr lang="en-US" sz="4000" i="1" dirty="0" smtClean="0"/>
              <a:t>Infrared Spectroscopy</a:t>
            </a:r>
          </a:p>
          <a:p>
            <a:r>
              <a:rPr lang="en-US" sz="4000" i="1" dirty="0" smtClean="0"/>
              <a:t>Laser Spectroscopy</a:t>
            </a:r>
          </a:p>
          <a:p>
            <a:r>
              <a:rPr lang="en-US" sz="4000" i="1" dirty="0" smtClean="0"/>
              <a:t>Mass Spectrometry</a:t>
            </a:r>
          </a:p>
          <a:p>
            <a:r>
              <a:rPr lang="en-US" sz="4000" i="1" dirty="0" smtClean="0"/>
              <a:t>Multiplex or Frequency-Modulated Spectroscopy</a:t>
            </a:r>
          </a:p>
          <a:p>
            <a:r>
              <a:rPr lang="en-US" sz="4000" i="1" dirty="0" smtClean="0"/>
              <a:t>Raman Spectroscopy</a:t>
            </a:r>
          </a:p>
          <a:p>
            <a:r>
              <a:rPr lang="en-US" sz="4000" i="1" dirty="0" smtClean="0"/>
              <a:t>X-ray Spectroscopy</a:t>
            </a:r>
            <a:endParaRPr lang="en-US" sz="4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524000"/>
            <a:ext cx="8382000" cy="4800600"/>
          </a:xfrm>
        </p:spPr>
        <p:txBody>
          <a:bodyPr>
            <a:noAutofit/>
          </a:bodyPr>
          <a:lstStyle/>
          <a:p>
            <a:pPr marL="514350" indent="-514350">
              <a:buAutoNum type="arabicPeriod"/>
            </a:pPr>
            <a:r>
              <a:rPr lang="en-US" sz="2800" b="1" dirty="0" smtClean="0">
                <a:latin typeface="Times New Roman" pitchFamily="18" charset="0"/>
                <a:cs typeface="Times New Roman" pitchFamily="18" charset="0"/>
              </a:rPr>
              <a:t>Detection of Impurities</a:t>
            </a:r>
            <a:endParaRPr lang="en-US" sz="2800" dirty="0" smtClean="0">
              <a:latin typeface="Times New Roman" pitchFamily="18" charset="0"/>
              <a:cs typeface="Times New Roman" pitchFamily="18" charset="0"/>
            </a:endParaRPr>
          </a:p>
          <a:p>
            <a:pPr marL="514350" indent="-514350">
              <a:lnSpc>
                <a:spcPct val="150000"/>
              </a:lnSpc>
            </a:pPr>
            <a:r>
              <a:rPr lang="en-US" sz="2400" dirty="0" smtClean="0">
                <a:latin typeface="Times New Roman" pitchFamily="18" charset="0"/>
                <a:cs typeface="Times New Roman" pitchFamily="18" charset="0"/>
              </a:rPr>
              <a:t>UV absorption spectroscopy is one of the best methods for determination of impurities in organic molecules. Additional peaks can be observed due to impurities in the sample and it can be compared with that of standard raw material. By also measuring the absorbance at specific wavelength, the impurities can be detected.</a:t>
            </a:r>
            <a:br>
              <a:rPr lang="en-US" sz="2400" dirty="0" smtClean="0">
                <a:latin typeface="Times New Roman" pitchFamily="18" charset="0"/>
                <a:cs typeface="Times New Roman" pitchFamily="18" charset="0"/>
              </a:rPr>
            </a:br>
            <a:endParaRPr lang="en-US" sz="2400" dirty="0" smtClean="0">
              <a:latin typeface="Times New Roman" pitchFamily="18" charset="0"/>
              <a:cs typeface="Times New Roman" pitchFamily="18" charset="0"/>
            </a:endParaRPr>
          </a:p>
        </p:txBody>
      </p:sp>
      <p:sp>
        <p:nvSpPr>
          <p:cNvPr id="4" name="Title 1"/>
          <p:cNvSpPr>
            <a:spLocks noGrp="1"/>
          </p:cNvSpPr>
          <p:nvPr>
            <p:ph type="title"/>
          </p:nvPr>
        </p:nvSpPr>
        <p:spPr>
          <a:xfrm>
            <a:off x="457200" y="274638"/>
            <a:ext cx="7467600" cy="868362"/>
          </a:xfrm>
          <a:solidFill>
            <a:schemeClr val="accent1">
              <a:lumMod val="40000"/>
              <a:lumOff val="60000"/>
            </a:schemeClr>
          </a:solidFill>
        </p:spPr>
        <p:txBody>
          <a:bodyPr/>
          <a:lstStyle/>
          <a:p>
            <a:r>
              <a:rPr lang="en-US" dirty="0" smtClean="0">
                <a:solidFill>
                  <a:schemeClr val="tx1"/>
                </a:solidFill>
              </a:rPr>
              <a:t>Applications of U.V. Spectroscopy:</a:t>
            </a:r>
            <a:endParaRPr lang="en-US"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U.V. Spectra of  Paracetamol (PCM)</a:t>
            </a:r>
            <a:endParaRPr lang="en-US" dirty="0">
              <a:solidFill>
                <a:schemeClr val="tx1"/>
              </a:solidFill>
            </a:endParaRPr>
          </a:p>
        </p:txBody>
      </p:sp>
      <p:pic>
        <p:nvPicPr>
          <p:cNvPr id="3074" name="Picture 2" descr="C:\Users\Aarti\Desktop\reflec7.gif"/>
          <p:cNvPicPr>
            <a:picLocks noGrp="1" noChangeAspect="1" noChangeArrowheads="1"/>
          </p:cNvPicPr>
          <p:nvPr>
            <p:ph sz="quarter" idx="1"/>
          </p:nvPr>
        </p:nvPicPr>
        <p:blipFill>
          <a:blip r:embed="rId2"/>
          <a:srcRect/>
          <a:stretch>
            <a:fillRect/>
          </a:stretch>
        </p:blipFill>
        <p:spPr bwMode="auto">
          <a:xfrm>
            <a:off x="1143000" y="1981200"/>
            <a:ext cx="6172200" cy="4114800"/>
          </a:xfrm>
          <a:prstGeom prst="rect">
            <a:avLst/>
          </a:prstGeom>
          <a:solidFill>
            <a:schemeClr val="accent2"/>
          </a:solid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2054</TotalTime>
  <Words>907</Words>
  <Application>Microsoft Office PowerPoint</Application>
  <PresentationFormat>On-screen Show (4:3)</PresentationFormat>
  <Paragraphs>115</Paragraphs>
  <Slides>30</Slides>
  <Notes>0</Notes>
  <HiddenSlides>1</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Oriel</vt:lpstr>
      <vt:lpstr>Slide 1</vt:lpstr>
      <vt:lpstr>Introduction:</vt:lpstr>
      <vt:lpstr>What Is Spectroscopy?</vt:lpstr>
      <vt:lpstr>What Information Is Obtained? </vt:lpstr>
      <vt:lpstr>What Instruments Are Needed? </vt:lpstr>
      <vt:lpstr>What Are Some Types of Spectroscopy?</vt:lpstr>
      <vt:lpstr>Slide 7</vt:lpstr>
      <vt:lpstr>Applications of U.V. Spectroscopy:</vt:lpstr>
      <vt:lpstr>U.V. Spectra of  Paracetamol (PCM)</vt:lpstr>
      <vt:lpstr>Slide 10</vt:lpstr>
      <vt:lpstr>3. Quantitative analysis</vt:lpstr>
      <vt:lpstr>Beer’s law</vt:lpstr>
      <vt:lpstr>4. Qualitative analysis</vt:lpstr>
      <vt:lpstr>U.V. Spectra's of some compounds </vt:lpstr>
      <vt:lpstr>5. Chemical kinetics</vt:lpstr>
      <vt:lpstr>6. Detection of Functional Groups</vt:lpstr>
      <vt:lpstr>Benzene</vt:lpstr>
      <vt:lpstr>7. Quantitative analysis of biocomponents   substances in foods.</vt:lpstr>
      <vt:lpstr>8. Examination of Polynuclear Hydrocarbons</vt:lpstr>
      <vt:lpstr>Naphthalene</vt:lpstr>
      <vt:lpstr>9. Molecular weight determination</vt:lpstr>
      <vt:lpstr>Slide 22</vt:lpstr>
      <vt:lpstr>10. As HPLC detector. A UV/Vis spectrophotometer may be used as a detector for HPLC.</vt:lpstr>
      <vt:lpstr>Some Determinations by using U.V. Spectroscopy in food science .</vt:lpstr>
      <vt:lpstr>Slide 25</vt:lpstr>
      <vt:lpstr>some papers used U.V. Spectroscopy technique.        ( Paper title).</vt:lpstr>
      <vt:lpstr>Slide 27</vt:lpstr>
      <vt:lpstr>some papers used U.V. Spectroscopy technique.        ( Paper title).</vt:lpstr>
      <vt:lpstr>References:</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Aarti</dc:creator>
  <cp:lastModifiedBy>al huda</cp:lastModifiedBy>
  <cp:revision>147</cp:revision>
  <dcterms:created xsi:type="dcterms:W3CDTF">2012-04-13T16:20:29Z</dcterms:created>
  <dcterms:modified xsi:type="dcterms:W3CDTF">2016-12-13T14:04:08Z</dcterms:modified>
</cp:coreProperties>
</file>